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1"/>
  </p:notesMasterIdLst>
  <p:sldIdLst>
    <p:sldId id="450" r:id="rId2"/>
    <p:sldId id="316" r:id="rId3"/>
    <p:sldId id="315" r:id="rId4"/>
    <p:sldId id="317" r:id="rId5"/>
    <p:sldId id="409" r:id="rId6"/>
    <p:sldId id="352" r:id="rId7"/>
    <p:sldId id="353" r:id="rId8"/>
    <p:sldId id="355" r:id="rId9"/>
    <p:sldId id="357" r:id="rId10"/>
    <p:sldId id="358" r:id="rId11"/>
    <p:sldId id="404" r:id="rId12"/>
    <p:sldId id="359" r:id="rId13"/>
    <p:sldId id="361" r:id="rId14"/>
    <p:sldId id="362" r:id="rId15"/>
    <p:sldId id="365" r:id="rId16"/>
    <p:sldId id="451" r:id="rId17"/>
    <p:sldId id="427" r:id="rId18"/>
    <p:sldId id="428" r:id="rId19"/>
    <p:sldId id="429" r:id="rId20"/>
    <p:sldId id="449" r:id="rId21"/>
    <p:sldId id="440" r:id="rId22"/>
    <p:sldId id="432" r:id="rId23"/>
    <p:sldId id="434" r:id="rId24"/>
    <p:sldId id="437" r:id="rId25"/>
    <p:sldId id="448" r:id="rId26"/>
    <p:sldId id="433" r:id="rId27"/>
    <p:sldId id="435" r:id="rId28"/>
    <p:sldId id="438" r:id="rId29"/>
    <p:sldId id="436" r:id="rId3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693" autoAdjust="0"/>
    <p:restoredTop sz="94554" autoAdjust="0"/>
  </p:normalViewPr>
  <p:slideViewPr>
    <p:cSldViewPr snapToGrid="0" snapToObjects="1">
      <p:cViewPr varScale="1">
        <p:scale>
          <a:sx n="151" d="100"/>
          <a:sy n="151" d="100"/>
        </p:scale>
        <p:origin x="1008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A4CC06-1492-D245-A751-569625AA7146}" type="datetimeFigureOut">
              <a:rPr lang="en-US" smtClean="0"/>
              <a:t>11/18/24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51EA46-3898-7F44-B776-AA396A053D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341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51EA46-3898-7F44-B776-AA396A053D3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1948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486873" y="411480"/>
            <a:ext cx="8170254" cy="6035040"/>
            <a:chOff x="486873" y="411480"/>
            <a:chExt cx="8170254" cy="6035040"/>
          </a:xfrm>
        </p:grpSpPr>
        <p:sp>
          <p:nvSpPr>
            <p:cNvPr id="8" name="Rectangle 7"/>
            <p:cNvSpPr/>
            <p:nvPr/>
          </p:nvSpPr>
          <p:spPr>
            <a:xfrm>
              <a:off x="486873" y="411480"/>
              <a:ext cx="8170254" cy="60350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  <a:scene3d>
              <a:camera prst="perspectiveFront" fov="4800000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>
              <a:spLocks/>
            </p:cNvSpPr>
            <p:nvPr/>
          </p:nvSpPr>
          <p:spPr>
            <a:xfrm>
              <a:off x="562843" y="475488"/>
              <a:ext cx="7982712" cy="5888736"/>
            </a:xfrm>
            <a:prstGeom prst="rect">
              <a:avLst/>
            </a:prstGeom>
            <a:noFill/>
            <a:ln w="12700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562843" y="457200"/>
              <a:ext cx="7982712" cy="2578608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3175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23950"/>
            <a:ext cx="7342188" cy="1924050"/>
          </a:xfrm>
        </p:spPr>
        <p:txBody>
          <a:bodyPr anchor="b" anchorCtr="0">
            <a:noAutofit/>
          </a:bodyPr>
          <a:lstStyle>
            <a:lvl1pPr>
              <a:defRPr sz="5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429000"/>
            <a:ext cx="7342188" cy="1752600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ts val="300"/>
              </a:spcBef>
              <a:buClr>
                <a:schemeClr val="tx1">
                  <a:lumMod val="75000"/>
                  <a:lumOff val="25000"/>
                </a:schemeClr>
              </a:buClr>
              <a:buFont typeface="Arial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, Picture,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grpSp>
          <p:nvGrpSpPr>
            <p:cNvPr id="26" name="Group 25"/>
            <p:cNvGrpSpPr/>
            <p:nvPr/>
          </p:nvGrpSpPr>
          <p:grpSpPr>
            <a:xfrm>
              <a:off x="182880" y="173699"/>
              <a:ext cx="8778240" cy="6510602"/>
              <a:chOff x="182880" y="173699"/>
              <a:chExt cx="8778240" cy="6510602"/>
            </a:xfrm>
          </p:grpSpPr>
          <p:grpSp>
            <p:nvGrpSpPr>
              <p:cNvPr id="27" name="Group 26"/>
              <p:cNvGrpSpPr/>
              <p:nvPr/>
            </p:nvGrpSpPr>
            <p:grpSpPr>
              <a:xfrm>
                <a:off x="182880" y="173699"/>
                <a:ext cx="8778240" cy="6510602"/>
                <a:chOff x="182880" y="173699"/>
                <a:chExt cx="8778240" cy="6510602"/>
              </a:xfrm>
            </p:grpSpPr>
            <p:sp>
              <p:nvSpPr>
                <p:cNvPr id="29" name="Rectangle 28"/>
                <p:cNvSpPr/>
                <p:nvPr/>
              </p:nvSpPr>
              <p:spPr>
                <a:xfrm>
                  <a:off x="182880" y="173699"/>
                  <a:ext cx="8778240" cy="6510602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>
                  <a:noFill/>
                </a:ln>
                <a:effectLst>
                  <a:outerShdw blurRad="63500" sx="101000" sy="101000" algn="ctr" rotWithShape="0">
                    <a:prstClr val="black">
                      <a:alpha val="40000"/>
                    </a:prstClr>
                  </a:outerShdw>
                </a:effectLst>
                <a:scene3d>
                  <a:camera prst="perspectiveFront" fov="4800000"/>
                  <a:lightRig rig="threePt" dir="t"/>
                </a:scene3d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30" name="Group 10"/>
                <p:cNvGrpSpPr/>
                <p:nvPr/>
              </p:nvGrpSpPr>
              <p:grpSpPr>
                <a:xfrm>
                  <a:off x="256032" y="237744"/>
                  <a:ext cx="8622792" cy="6364224"/>
                  <a:chOff x="247157" y="247430"/>
                  <a:chExt cx="8622792" cy="6364224"/>
                </a:xfrm>
              </p:grpSpPr>
              <p:sp>
                <p:nvSpPr>
                  <p:cNvPr id="31" name="Rectangle 30"/>
                  <p:cNvSpPr>
                    <a:spLocks/>
                  </p:cNvSpPr>
                  <p:nvPr/>
                </p:nvSpPr>
                <p:spPr>
                  <a:xfrm>
                    <a:off x="247157" y="247430"/>
                    <a:ext cx="8622792" cy="6364224"/>
                  </a:xfrm>
                  <a:prstGeom prst="rect">
                    <a:avLst/>
                  </a:prstGeom>
                  <a:noFill/>
                  <a:ln w="12700">
                    <a:solidFill>
                      <a:schemeClr val="tx2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/>
                  </a:p>
                </p:txBody>
              </p:sp>
              <p:cxnSp>
                <p:nvCxnSpPr>
                  <p:cNvPr id="32" name="Straight Connector 31"/>
                  <p:cNvCxnSpPr/>
                  <p:nvPr/>
                </p:nvCxnSpPr>
                <p:spPr>
                  <a:xfrm>
                    <a:off x="247157" y="6389024"/>
                    <a:ext cx="8622792" cy="1588"/>
                  </a:xfrm>
                  <a:prstGeom prst="line">
                    <a:avLst/>
                  </a:prstGeom>
                  <a:noFill/>
                  <a:ln w="12700">
                    <a:solidFill>
                      <a:schemeClr val="tx2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</p:grpSp>
          </p:grpSp>
          <p:sp>
            <p:nvSpPr>
              <p:cNvPr id="28" name="Rectangle 27"/>
              <p:cNvSpPr/>
              <p:nvPr/>
            </p:nvSpPr>
            <p:spPr>
              <a:xfrm rot="5400000">
                <a:off x="801086" y="3274090"/>
                <a:ext cx="6135624" cy="64008"/>
              </a:xfrm>
              <a:prstGeom prst="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 w="3175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</p:grpSp>
        <p:sp>
          <p:nvSpPr>
            <p:cNvPr id="25" name="Rectangle 24"/>
            <p:cNvSpPr/>
            <p:nvPr/>
          </p:nvSpPr>
          <p:spPr>
            <a:xfrm rot="10800000">
              <a:off x="258763" y="1594462"/>
              <a:ext cx="3575304" cy="64008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3175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225" y="1694329"/>
            <a:ext cx="3008313" cy="9144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28319" y="609600"/>
            <a:ext cx="4114800" cy="5465763"/>
          </a:xfrm>
        </p:spPr>
        <p:txBody>
          <a:bodyPr>
            <a:normAutofit/>
          </a:bodyPr>
          <a:lstStyle>
            <a:lvl1pPr>
              <a:defRPr sz="2400" baseline="0"/>
            </a:lvl1pPr>
            <a:lvl2pPr>
              <a:defRPr sz="2200" baseline="0"/>
            </a:lvl2pPr>
            <a:lvl3pPr>
              <a:defRPr sz="2000" baseline="0"/>
            </a:lvl3pPr>
            <a:lvl4pPr>
              <a:defRPr sz="1800" baseline="0"/>
            </a:lvl4pPr>
            <a:lvl5pPr>
              <a:defRPr sz="18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0225" y="2672323"/>
            <a:ext cx="3008313" cy="3403040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90233-0DD1-4A80-BB1E-9ADC3556DBB6}" type="datetimeFigureOut">
              <a:rPr lang="en-US" smtClean="0"/>
              <a:t>11/18/24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4BAC9-6D41-4691-9299-18EF07EF0177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3"/>
          </p:nvPr>
        </p:nvSpPr>
        <p:spPr>
          <a:xfrm>
            <a:off x="352892" y="310123"/>
            <a:ext cx="3398837" cy="1204912"/>
          </a:xfrm>
        </p:spPr>
        <p:txBody>
          <a:bodyPr>
            <a:normAutofit/>
          </a:bodyPr>
          <a:lstStyle>
            <a:lvl1pPr>
              <a:buNone/>
              <a:defRPr sz="1800"/>
            </a:lvl1pPr>
          </a:lstStyle>
          <a:p>
            <a:r>
              <a:rPr lang="en-US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grpSp>
          <p:nvGrpSpPr>
            <p:cNvPr id="16" name="Group 15"/>
            <p:cNvGrpSpPr/>
            <p:nvPr/>
          </p:nvGrpSpPr>
          <p:grpSpPr>
            <a:xfrm>
              <a:off x="182880" y="173699"/>
              <a:ext cx="8778240" cy="6510602"/>
              <a:chOff x="182880" y="173699"/>
              <a:chExt cx="8778240" cy="6510602"/>
            </a:xfrm>
          </p:grpSpPr>
          <p:sp>
            <p:nvSpPr>
              <p:cNvPr id="18" name="Rectangle 17"/>
              <p:cNvSpPr/>
              <p:nvPr/>
            </p:nvSpPr>
            <p:spPr>
              <a:xfrm>
                <a:off x="182880" y="173699"/>
                <a:ext cx="8778240" cy="651060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noFill/>
              </a:ln>
              <a:effectLst>
                <a:outerShdw blurRad="63500" sx="101000" sy="101000" algn="ctr" rotWithShape="0">
                  <a:prstClr val="black">
                    <a:alpha val="40000"/>
                  </a:prstClr>
                </a:outerShdw>
              </a:effectLst>
              <a:scene3d>
                <a:camera prst="perspectiveFront" fov="4800000"/>
                <a:lightRig rig="threePt" dir="t"/>
              </a:scene3d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9" name="Group 10"/>
              <p:cNvGrpSpPr/>
              <p:nvPr/>
            </p:nvGrpSpPr>
            <p:grpSpPr>
              <a:xfrm>
                <a:off x="256032" y="237744"/>
                <a:ext cx="8622792" cy="6364224"/>
                <a:chOff x="247157" y="247430"/>
                <a:chExt cx="8622792" cy="6364224"/>
              </a:xfrm>
            </p:grpSpPr>
            <p:sp>
              <p:nvSpPr>
                <p:cNvPr id="20" name="Rectangle 19"/>
                <p:cNvSpPr>
                  <a:spLocks/>
                </p:cNvSpPr>
                <p:nvPr/>
              </p:nvSpPr>
              <p:spPr>
                <a:xfrm>
                  <a:off x="247157" y="247430"/>
                  <a:ext cx="8622792" cy="6364224"/>
                </a:xfrm>
                <a:prstGeom prst="rect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/>
                </a:p>
              </p:txBody>
            </p:sp>
            <p:cxnSp>
              <p:nvCxnSpPr>
                <p:cNvPr id="21" name="Straight Connector 20"/>
                <p:cNvCxnSpPr/>
                <p:nvPr/>
              </p:nvCxnSpPr>
              <p:spPr>
                <a:xfrm>
                  <a:off x="247157" y="6389024"/>
                  <a:ext cx="8622792" cy="1588"/>
                </a:xfrm>
                <a:prstGeom prst="line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</p:grpSp>
        <p:sp>
          <p:nvSpPr>
            <p:cNvPr id="17" name="Rectangle 16"/>
            <p:cNvSpPr/>
            <p:nvPr/>
          </p:nvSpPr>
          <p:spPr>
            <a:xfrm rot="5400000">
              <a:off x="801086" y="3274090"/>
              <a:ext cx="6135624" cy="64008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3175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691640"/>
            <a:ext cx="3008376" cy="914400"/>
          </a:xfrm>
        </p:spPr>
        <p:txBody>
          <a:bodyPr anchor="b">
            <a:no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338559" y="612775"/>
            <a:ext cx="4114800" cy="5468112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0352" y="2670048"/>
            <a:ext cx="3008376" cy="3401568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lnSpc>
                <a:spcPct val="120000"/>
              </a:lnSpc>
              <a:spcBef>
                <a:spcPts val="600"/>
              </a:spcBef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lnSpc>
                <a:spcPct val="120000"/>
              </a:lnSpc>
              <a:spcBef>
                <a:spcPts val="2000"/>
              </a:spcBef>
              <a:buClr>
                <a:schemeClr val="bg1">
                  <a:lumMod val="75000"/>
                  <a:lumOff val="25000"/>
                </a:schemeClr>
              </a:buClr>
              <a:buFont typeface="Arial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90233-0DD1-4A80-BB1E-9ADC3556DBB6}" type="datetimeFigureOut">
              <a:rPr lang="en-US" smtClean="0"/>
              <a:t>11/18/24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4BAC9-6D41-4691-9299-18EF07EF017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grpSp>
          <p:nvGrpSpPr>
            <p:cNvPr id="17" name="Group 16"/>
            <p:cNvGrpSpPr/>
            <p:nvPr/>
          </p:nvGrpSpPr>
          <p:grpSpPr>
            <a:xfrm>
              <a:off x="182880" y="173699"/>
              <a:ext cx="8778240" cy="6510602"/>
              <a:chOff x="182880" y="173699"/>
              <a:chExt cx="8778240" cy="6510602"/>
            </a:xfrm>
          </p:grpSpPr>
          <p:sp>
            <p:nvSpPr>
              <p:cNvPr id="19" name="Rectangle 18"/>
              <p:cNvSpPr/>
              <p:nvPr/>
            </p:nvSpPr>
            <p:spPr>
              <a:xfrm>
                <a:off x="182880" y="173699"/>
                <a:ext cx="8778240" cy="651060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noFill/>
              </a:ln>
              <a:effectLst>
                <a:outerShdw blurRad="63500" sx="101000" sy="101000" algn="ctr" rotWithShape="0">
                  <a:prstClr val="black">
                    <a:alpha val="40000"/>
                  </a:prstClr>
                </a:outerShdw>
              </a:effectLst>
              <a:scene3d>
                <a:camera prst="perspectiveFront" fov="4800000"/>
                <a:lightRig rig="threePt" dir="t"/>
              </a:scene3d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1" name="Group 10"/>
              <p:cNvGrpSpPr/>
              <p:nvPr/>
            </p:nvGrpSpPr>
            <p:grpSpPr>
              <a:xfrm>
                <a:off x="256032" y="237744"/>
                <a:ext cx="8622792" cy="6364224"/>
                <a:chOff x="247157" y="247430"/>
                <a:chExt cx="8622792" cy="6364224"/>
              </a:xfrm>
            </p:grpSpPr>
            <p:sp>
              <p:nvSpPr>
                <p:cNvPr id="22" name="Rectangle 21"/>
                <p:cNvSpPr>
                  <a:spLocks/>
                </p:cNvSpPr>
                <p:nvPr/>
              </p:nvSpPr>
              <p:spPr>
                <a:xfrm>
                  <a:off x="247157" y="247430"/>
                  <a:ext cx="8622792" cy="6364224"/>
                </a:xfrm>
                <a:prstGeom prst="rect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/>
                </a:p>
              </p:txBody>
            </p:sp>
            <p:cxnSp>
              <p:nvCxnSpPr>
                <p:cNvPr id="23" name="Straight Connector 22"/>
                <p:cNvCxnSpPr/>
                <p:nvPr/>
              </p:nvCxnSpPr>
              <p:spPr>
                <a:xfrm>
                  <a:off x="247157" y="6389024"/>
                  <a:ext cx="8622792" cy="1588"/>
                </a:xfrm>
                <a:prstGeom prst="line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</p:grpSp>
        <p:sp>
          <p:nvSpPr>
            <p:cNvPr id="20" name="Rectangle 19"/>
            <p:cNvSpPr/>
            <p:nvPr/>
          </p:nvSpPr>
          <p:spPr>
            <a:xfrm>
              <a:off x="256032" y="4203192"/>
              <a:ext cx="8622792" cy="64008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3175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1" y="4287819"/>
            <a:ext cx="8021977" cy="916193"/>
          </a:xfrm>
        </p:spPr>
        <p:txBody>
          <a:bodyPr anchor="b">
            <a:no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56347" y="331694"/>
            <a:ext cx="8421624" cy="3783106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0351" y="5271247"/>
            <a:ext cx="8021977" cy="1013011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spcBef>
                <a:spcPts val="0"/>
              </a:spcBef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lnSpc>
                <a:spcPct val="120000"/>
              </a:lnSpc>
              <a:spcBef>
                <a:spcPts val="2000"/>
              </a:spcBef>
              <a:buClr>
                <a:schemeClr val="bg1">
                  <a:lumMod val="75000"/>
                  <a:lumOff val="25000"/>
                </a:schemeClr>
              </a:buClr>
              <a:buFont typeface="Arial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90233-0DD1-4A80-BB1E-9ADC3556DBB6}" type="datetimeFigureOut">
              <a:rPr lang="en-US" smtClean="0"/>
              <a:t>11/18/24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4BAC9-6D41-4691-9299-18EF07EF017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sp>
          <p:nvSpPr>
            <p:cNvPr id="14" name="Rectangle 13"/>
            <p:cNvSpPr/>
            <p:nvPr/>
          </p:nvSpPr>
          <p:spPr>
            <a:xfrm>
              <a:off x="182880" y="173699"/>
              <a:ext cx="8778240" cy="65106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  <a:scene3d>
              <a:camera prst="perspectiveFront" fov="4800000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" name="Group 10"/>
            <p:cNvGrpSpPr/>
            <p:nvPr/>
          </p:nvGrpSpPr>
          <p:grpSpPr>
            <a:xfrm>
              <a:off x="256032" y="237744"/>
              <a:ext cx="8622792" cy="6364224"/>
              <a:chOff x="247157" y="247430"/>
              <a:chExt cx="8622792" cy="6364224"/>
            </a:xfrm>
          </p:grpSpPr>
          <p:sp>
            <p:nvSpPr>
              <p:cNvPr id="16" name="Rectangle 15"/>
              <p:cNvSpPr>
                <a:spLocks/>
              </p:cNvSpPr>
              <p:nvPr/>
            </p:nvSpPr>
            <p:spPr>
              <a:xfrm>
                <a:off x="247157" y="247430"/>
                <a:ext cx="8622792" cy="6364224"/>
              </a:xfrm>
              <a:prstGeom prst="rect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cxnSp>
            <p:nvCxnSpPr>
              <p:cNvPr id="17" name="Straight Connector 16"/>
              <p:cNvCxnSpPr/>
              <p:nvPr/>
            </p:nvCxnSpPr>
            <p:spPr>
              <a:xfrm>
                <a:off x="247157" y="6389024"/>
                <a:ext cx="8622792" cy="1588"/>
              </a:xfrm>
              <a:prstGeom prst="line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18" name="Rectangle 17"/>
              <p:cNvSpPr/>
              <p:nvPr/>
            </p:nvSpPr>
            <p:spPr>
              <a:xfrm>
                <a:off x="247157" y="1612392"/>
                <a:ext cx="8622792" cy="64008"/>
              </a:xfrm>
              <a:prstGeom prst="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 w="3175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90233-0DD1-4A80-BB1E-9ADC3556DBB6}" type="datetimeFigureOut">
              <a:rPr lang="en-US" smtClean="0"/>
              <a:t>11/18/24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4BAC9-6D41-4691-9299-18EF07EF017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grpSp>
          <p:nvGrpSpPr>
            <p:cNvPr id="14" name="Group 13"/>
            <p:cNvGrpSpPr/>
            <p:nvPr/>
          </p:nvGrpSpPr>
          <p:grpSpPr>
            <a:xfrm>
              <a:off x="182880" y="173699"/>
              <a:ext cx="8778240" cy="6510602"/>
              <a:chOff x="182880" y="173699"/>
              <a:chExt cx="8778240" cy="6510602"/>
            </a:xfrm>
          </p:grpSpPr>
          <p:sp>
            <p:nvSpPr>
              <p:cNvPr id="15" name="Rectangle 14"/>
              <p:cNvSpPr/>
              <p:nvPr/>
            </p:nvSpPr>
            <p:spPr>
              <a:xfrm>
                <a:off x="182880" y="173699"/>
                <a:ext cx="8778240" cy="651060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noFill/>
              </a:ln>
              <a:effectLst>
                <a:outerShdw blurRad="63500" sx="101000" sy="101000" algn="ctr" rotWithShape="0">
                  <a:prstClr val="black">
                    <a:alpha val="40000"/>
                  </a:prstClr>
                </a:outerShdw>
              </a:effectLst>
              <a:scene3d>
                <a:camera prst="perspectiveFront" fov="4800000"/>
                <a:lightRig rig="threePt" dir="t"/>
              </a:scene3d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6" name="Group 10"/>
              <p:cNvGrpSpPr/>
              <p:nvPr/>
            </p:nvGrpSpPr>
            <p:grpSpPr>
              <a:xfrm>
                <a:off x="256032" y="237744"/>
                <a:ext cx="8622792" cy="6364224"/>
                <a:chOff x="247157" y="247430"/>
                <a:chExt cx="8622792" cy="6364224"/>
              </a:xfrm>
            </p:grpSpPr>
            <p:sp>
              <p:nvSpPr>
                <p:cNvPr id="17" name="Rectangle 16"/>
                <p:cNvSpPr>
                  <a:spLocks/>
                </p:cNvSpPr>
                <p:nvPr/>
              </p:nvSpPr>
              <p:spPr>
                <a:xfrm>
                  <a:off x="247157" y="247430"/>
                  <a:ext cx="8622792" cy="6364224"/>
                </a:xfrm>
                <a:prstGeom prst="rect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/>
                </a:p>
              </p:txBody>
            </p:sp>
            <p:cxnSp>
              <p:nvCxnSpPr>
                <p:cNvPr id="19" name="Straight Connector 18"/>
                <p:cNvCxnSpPr/>
                <p:nvPr/>
              </p:nvCxnSpPr>
              <p:spPr>
                <a:xfrm>
                  <a:off x="247157" y="6389024"/>
                  <a:ext cx="8622792" cy="1588"/>
                </a:xfrm>
                <a:prstGeom prst="line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</p:grpSp>
        <p:sp>
          <p:nvSpPr>
            <p:cNvPr id="18" name="Rectangle 17"/>
            <p:cNvSpPr/>
            <p:nvPr/>
          </p:nvSpPr>
          <p:spPr>
            <a:xfrm rot="5400000">
              <a:off x="4242277" y="3274090"/>
              <a:ext cx="6135624" cy="64008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3175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91399" y="609600"/>
            <a:ext cx="1416423" cy="5516563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78222" y="609600"/>
            <a:ext cx="6279777" cy="5516563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90233-0DD1-4A80-BB1E-9ADC3556DBB6}" type="datetimeFigureOut">
              <a:rPr lang="en-US" smtClean="0"/>
              <a:t>11/18/24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4BAC9-6D41-4691-9299-18EF07EF017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sp>
          <p:nvSpPr>
            <p:cNvPr id="13" name="Rectangle 12"/>
            <p:cNvSpPr/>
            <p:nvPr/>
          </p:nvSpPr>
          <p:spPr>
            <a:xfrm>
              <a:off x="182880" y="173699"/>
              <a:ext cx="8778240" cy="65106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  <a:scene3d>
              <a:camera prst="perspectiveFront" fov="4800000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 userDrawn="1"/>
          </p:nvSpPr>
          <p:spPr>
            <a:xfrm>
              <a:off x="256032" y="1602706"/>
              <a:ext cx="8622792" cy="64008"/>
            </a:xfrm>
            <a:prstGeom prst="rect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0112" y="237744"/>
            <a:ext cx="7345362" cy="133985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486873" y="411480"/>
            <a:ext cx="8170254" cy="6035040"/>
            <a:chOff x="486873" y="411480"/>
            <a:chExt cx="8170254" cy="6035040"/>
          </a:xfrm>
        </p:grpSpPr>
        <p:sp>
          <p:nvSpPr>
            <p:cNvPr id="12" name="Rectangle 11"/>
            <p:cNvSpPr/>
            <p:nvPr/>
          </p:nvSpPr>
          <p:spPr>
            <a:xfrm>
              <a:off x="486873" y="411480"/>
              <a:ext cx="8170254" cy="60350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  <a:scene3d>
              <a:camera prst="perspectiveFront" fov="4800000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" name="Group 11"/>
            <p:cNvGrpSpPr/>
            <p:nvPr/>
          </p:nvGrpSpPr>
          <p:grpSpPr>
            <a:xfrm>
              <a:off x="562842" y="475488"/>
              <a:ext cx="7982713" cy="5888736"/>
              <a:chOff x="562842" y="475488"/>
              <a:chExt cx="7982713" cy="5888736"/>
            </a:xfrm>
          </p:grpSpPr>
          <p:sp>
            <p:nvSpPr>
              <p:cNvPr id="8" name="Rectangle 7"/>
              <p:cNvSpPr>
                <a:spLocks/>
              </p:cNvSpPr>
              <p:nvPr/>
            </p:nvSpPr>
            <p:spPr>
              <a:xfrm>
                <a:off x="562843" y="475488"/>
                <a:ext cx="7982712" cy="5888736"/>
              </a:xfrm>
              <a:prstGeom prst="rect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cxnSp>
            <p:nvCxnSpPr>
              <p:cNvPr id="9" name="Straight Connector 8"/>
              <p:cNvCxnSpPr/>
              <p:nvPr/>
            </p:nvCxnSpPr>
            <p:spPr>
              <a:xfrm>
                <a:off x="562842" y="6133646"/>
                <a:ext cx="7982712" cy="1472"/>
              </a:xfrm>
              <a:prstGeom prst="line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1" name="Straight Connector 10"/>
              <p:cNvCxnSpPr/>
              <p:nvPr/>
            </p:nvCxnSpPr>
            <p:spPr>
              <a:xfrm>
                <a:off x="562842" y="3427528"/>
                <a:ext cx="7982712" cy="1472"/>
              </a:xfrm>
              <a:prstGeom prst="line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00113" y="3442447"/>
            <a:ext cx="7345362" cy="1532965"/>
          </a:xfrm>
        </p:spPr>
        <p:txBody>
          <a:bodyPr anchor="b" anchorCtr="0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00113" y="5029200"/>
            <a:ext cx="7345362" cy="990600"/>
          </a:xfrm>
        </p:spPr>
        <p:txBody>
          <a:bodyPr>
            <a:normAutofit/>
          </a:bodyPr>
          <a:lstStyle>
            <a:lvl1pPr marL="0" indent="0" algn="ctr">
              <a:spcBef>
                <a:spcPts val="300"/>
              </a:spcBef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69259" y="6122894"/>
            <a:ext cx="2133600" cy="259317"/>
          </a:xfrm>
        </p:spPr>
        <p:txBody>
          <a:bodyPr/>
          <a:lstStyle/>
          <a:p>
            <a:fld id="{7D290233-0DD1-4A80-BB1E-9ADC3556DBB6}" type="datetimeFigureOut">
              <a:rPr lang="en-US" smtClean="0"/>
              <a:t>11/18/24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38800" y="6124401"/>
            <a:ext cx="2895600" cy="257810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2"/>
          </p:nvPr>
        </p:nvSpPr>
        <p:spPr>
          <a:xfrm>
            <a:off x="636493" y="533400"/>
            <a:ext cx="7836408" cy="2828925"/>
          </a:xfrm>
        </p:spPr>
        <p:txBody>
          <a:bodyPr>
            <a:normAutofit/>
          </a:bodyPr>
          <a:lstStyle>
            <a:lvl1pPr>
              <a:buNone/>
              <a:defRPr sz="2000"/>
            </a:lvl1pPr>
          </a:lstStyle>
          <a:p>
            <a:r>
              <a:rPr lang="en-US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182880" y="173699"/>
            <a:ext cx="8778240" cy="651060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  <a:scene3d>
            <a:camera prst="perspectiveFront" fov="4800000"/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0113" y="1371600"/>
            <a:ext cx="7345362" cy="1676400"/>
          </a:xfrm>
        </p:spPr>
        <p:txBody>
          <a:bodyPr anchor="b" anchorCtr="0">
            <a:noAutofit/>
          </a:bodyPr>
          <a:lstStyle>
            <a:lvl1pPr algn="ctr">
              <a:defRPr sz="5400" b="0" i="0" cap="none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0113" y="3134566"/>
            <a:ext cx="7345362" cy="1500187"/>
          </a:xfrm>
        </p:spPr>
        <p:txBody>
          <a:bodyPr anchor="t" anchorCtr="0"/>
          <a:lstStyle>
            <a:lvl1pPr marL="0" indent="0" algn="ctr">
              <a:spcBef>
                <a:spcPts val="300"/>
              </a:spcBef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sp>
          <p:nvSpPr>
            <p:cNvPr id="21" name="Rectangle 20"/>
            <p:cNvSpPr/>
            <p:nvPr/>
          </p:nvSpPr>
          <p:spPr>
            <a:xfrm>
              <a:off x="182880" y="173699"/>
              <a:ext cx="8778240" cy="65106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  <a:scene3d>
              <a:camera prst="perspectiveFront" fov="4800000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2" name="Group 10"/>
            <p:cNvGrpSpPr/>
            <p:nvPr/>
          </p:nvGrpSpPr>
          <p:grpSpPr>
            <a:xfrm>
              <a:off x="256032" y="237744"/>
              <a:ext cx="8622792" cy="6364224"/>
              <a:chOff x="247157" y="247430"/>
              <a:chExt cx="8622792" cy="6364224"/>
            </a:xfrm>
          </p:grpSpPr>
          <p:sp>
            <p:nvSpPr>
              <p:cNvPr id="23" name="Rectangle 22"/>
              <p:cNvSpPr>
                <a:spLocks/>
              </p:cNvSpPr>
              <p:nvPr/>
            </p:nvSpPr>
            <p:spPr>
              <a:xfrm>
                <a:off x="247157" y="247430"/>
                <a:ext cx="8622792" cy="6364224"/>
              </a:xfrm>
              <a:prstGeom prst="rect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cxnSp>
            <p:nvCxnSpPr>
              <p:cNvPr id="24" name="Straight Connector 23"/>
              <p:cNvCxnSpPr/>
              <p:nvPr/>
            </p:nvCxnSpPr>
            <p:spPr>
              <a:xfrm>
                <a:off x="247157" y="6389024"/>
                <a:ext cx="8622792" cy="1588"/>
              </a:xfrm>
              <a:prstGeom prst="line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25" name="Rectangle 24"/>
              <p:cNvSpPr/>
              <p:nvPr/>
            </p:nvSpPr>
            <p:spPr>
              <a:xfrm>
                <a:off x="247157" y="1612392"/>
                <a:ext cx="8622792" cy="64008"/>
              </a:xfrm>
              <a:prstGeom prst="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 w="3175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00111" y="2147888"/>
            <a:ext cx="3566160" cy="39274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2147888"/>
            <a:ext cx="3566160" cy="39274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90233-0DD1-4A80-BB1E-9ADC3556DBB6}" type="datetimeFigureOut">
              <a:rPr lang="en-US" smtClean="0"/>
              <a:t>11/18/24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4BAC9-6D41-4691-9299-18EF07EF017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grpSp>
          <p:nvGrpSpPr>
            <p:cNvPr id="26" name="Group 25"/>
            <p:cNvGrpSpPr/>
            <p:nvPr/>
          </p:nvGrpSpPr>
          <p:grpSpPr>
            <a:xfrm>
              <a:off x="182880" y="173699"/>
              <a:ext cx="8778240" cy="6510602"/>
              <a:chOff x="182880" y="173699"/>
              <a:chExt cx="8778240" cy="6510602"/>
            </a:xfrm>
          </p:grpSpPr>
          <p:sp>
            <p:nvSpPr>
              <p:cNvPr id="27" name="Rectangle 26"/>
              <p:cNvSpPr/>
              <p:nvPr/>
            </p:nvSpPr>
            <p:spPr>
              <a:xfrm>
                <a:off x="182880" y="173699"/>
                <a:ext cx="8778240" cy="651060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noFill/>
              </a:ln>
              <a:effectLst>
                <a:outerShdw blurRad="63500" sx="101000" sy="101000" algn="ctr" rotWithShape="0">
                  <a:prstClr val="black">
                    <a:alpha val="40000"/>
                  </a:prstClr>
                </a:outerShdw>
              </a:effectLst>
              <a:scene3d>
                <a:camera prst="perspectiveFront" fov="4800000"/>
                <a:lightRig rig="threePt" dir="t"/>
              </a:scene3d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8" name="Group 10"/>
              <p:cNvGrpSpPr/>
              <p:nvPr/>
            </p:nvGrpSpPr>
            <p:grpSpPr>
              <a:xfrm>
                <a:off x="256032" y="237744"/>
                <a:ext cx="8622792" cy="6364224"/>
                <a:chOff x="247157" y="247430"/>
                <a:chExt cx="8622792" cy="6364224"/>
              </a:xfrm>
            </p:grpSpPr>
            <p:sp>
              <p:nvSpPr>
                <p:cNvPr id="29" name="Rectangle 28"/>
                <p:cNvSpPr>
                  <a:spLocks/>
                </p:cNvSpPr>
                <p:nvPr/>
              </p:nvSpPr>
              <p:spPr>
                <a:xfrm>
                  <a:off x="247157" y="247430"/>
                  <a:ext cx="8622792" cy="6364224"/>
                </a:xfrm>
                <a:prstGeom prst="rect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/>
                </a:p>
              </p:txBody>
            </p:sp>
            <p:cxnSp>
              <p:nvCxnSpPr>
                <p:cNvPr id="31" name="Straight Connector 30"/>
                <p:cNvCxnSpPr/>
                <p:nvPr/>
              </p:nvCxnSpPr>
              <p:spPr>
                <a:xfrm>
                  <a:off x="247157" y="6389024"/>
                  <a:ext cx="8622792" cy="1588"/>
                </a:xfrm>
                <a:prstGeom prst="line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sp>
              <p:nvSpPr>
                <p:cNvPr id="32" name="Rectangle 31"/>
                <p:cNvSpPr/>
                <p:nvPr/>
              </p:nvSpPr>
              <p:spPr>
                <a:xfrm>
                  <a:off x="247157" y="1612392"/>
                  <a:ext cx="8622792" cy="64008"/>
                </a:xfrm>
                <a:prstGeom prst="rect">
                  <a:avLst/>
                </a:prstGeom>
                <a:solidFill>
                  <a:schemeClr val="bg2">
                    <a:lumMod val="40000"/>
                    <a:lumOff val="60000"/>
                  </a:schemeClr>
                </a:solidFill>
                <a:ln w="3175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/>
                </a:p>
              </p:txBody>
            </p:sp>
          </p:grpSp>
        </p:grpSp>
        <p:cxnSp>
          <p:nvCxnSpPr>
            <p:cNvPr id="23" name="Straight Connector 22"/>
            <p:cNvCxnSpPr/>
            <p:nvPr/>
          </p:nvCxnSpPr>
          <p:spPr>
            <a:xfrm rot="16200000" flipH="1">
              <a:off x="2217480" y="4026438"/>
              <a:ext cx="4711326" cy="2286"/>
            </a:xfrm>
            <a:prstGeom prst="line">
              <a:avLst/>
            </a:prstGeom>
            <a:noFill/>
            <a:ln w="12700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301" y="1708990"/>
            <a:ext cx="3566160" cy="832503"/>
          </a:xfrm>
        </p:spPr>
        <p:txBody>
          <a:bodyPr anchor="ctr" anchorCtr="0">
            <a:noAutofit/>
          </a:bodyPr>
          <a:lstStyle>
            <a:lvl1pPr marL="0" indent="0" algn="ctr">
              <a:spcBef>
                <a:spcPts val="300"/>
              </a:spcBef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301" y="2590801"/>
            <a:ext cx="3566160" cy="348456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45539" y="1708990"/>
            <a:ext cx="3566160" cy="832503"/>
          </a:xfrm>
        </p:spPr>
        <p:txBody>
          <a:bodyPr anchor="ctr" anchorCtr="0">
            <a:noAutofit/>
          </a:bodyPr>
          <a:lstStyle>
            <a:lvl1pPr marL="0" indent="0" algn="ctr">
              <a:spcBef>
                <a:spcPts val="300"/>
              </a:spcBef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945539" y="2590801"/>
            <a:ext cx="3566160" cy="348456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90233-0DD1-4A80-BB1E-9ADC3556DBB6}" type="datetimeFigureOut">
              <a:rPr lang="en-US" smtClean="0"/>
              <a:t>11/18/24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4BAC9-6D41-4691-9299-18EF07EF017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 userDrawn="1"/>
        </p:nvGrpSpPr>
        <p:grpSpPr>
          <a:xfrm>
            <a:off x="147311" y="244158"/>
            <a:ext cx="8778240" cy="6510602"/>
            <a:chOff x="182880" y="173699"/>
            <a:chExt cx="8778240" cy="6510602"/>
          </a:xfrm>
        </p:grpSpPr>
        <p:sp>
          <p:nvSpPr>
            <p:cNvPr id="13" name="Rectangle 12"/>
            <p:cNvSpPr/>
            <p:nvPr/>
          </p:nvSpPr>
          <p:spPr>
            <a:xfrm>
              <a:off x="182880" y="173699"/>
              <a:ext cx="8778240" cy="65106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  <a:scene3d>
              <a:camera prst="perspectiveFront" fov="4800000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" name="Group 10"/>
            <p:cNvGrpSpPr/>
            <p:nvPr/>
          </p:nvGrpSpPr>
          <p:grpSpPr>
            <a:xfrm>
              <a:off x="256032" y="237744"/>
              <a:ext cx="8622792" cy="6364224"/>
              <a:chOff x="247157" y="247430"/>
              <a:chExt cx="8622792" cy="6364224"/>
            </a:xfrm>
          </p:grpSpPr>
          <p:sp>
            <p:nvSpPr>
              <p:cNvPr id="15" name="Rectangle 14"/>
              <p:cNvSpPr>
                <a:spLocks/>
              </p:cNvSpPr>
              <p:nvPr/>
            </p:nvSpPr>
            <p:spPr>
              <a:xfrm>
                <a:off x="247157" y="247430"/>
                <a:ext cx="8622792" cy="6364224"/>
              </a:xfrm>
              <a:prstGeom prst="rect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cxnSp>
            <p:nvCxnSpPr>
              <p:cNvPr id="16" name="Straight Connector 15"/>
              <p:cNvCxnSpPr/>
              <p:nvPr/>
            </p:nvCxnSpPr>
            <p:spPr>
              <a:xfrm>
                <a:off x="247157" y="6389024"/>
                <a:ext cx="8622792" cy="1588"/>
              </a:xfrm>
              <a:prstGeom prst="line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17" name="Rectangle 16"/>
              <p:cNvSpPr/>
              <p:nvPr/>
            </p:nvSpPr>
            <p:spPr>
              <a:xfrm>
                <a:off x="247157" y="1612392"/>
                <a:ext cx="8622792" cy="64008"/>
              </a:xfrm>
              <a:prstGeom prst="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 w="3175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182880" y="173699"/>
            <a:ext cx="8778240" cy="651060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  <a:scene3d>
            <a:camera prst="perspectiveFront" fov="4800000"/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grpSp>
          <p:nvGrpSpPr>
            <p:cNvPr id="16" name="Group 15"/>
            <p:cNvGrpSpPr/>
            <p:nvPr/>
          </p:nvGrpSpPr>
          <p:grpSpPr>
            <a:xfrm>
              <a:off x="182880" y="173699"/>
              <a:ext cx="8778240" cy="6510602"/>
              <a:chOff x="182880" y="173699"/>
              <a:chExt cx="8778240" cy="6510602"/>
            </a:xfrm>
          </p:grpSpPr>
          <p:sp>
            <p:nvSpPr>
              <p:cNvPr id="17" name="Rectangle 16"/>
              <p:cNvSpPr/>
              <p:nvPr/>
            </p:nvSpPr>
            <p:spPr>
              <a:xfrm>
                <a:off x="182880" y="173699"/>
                <a:ext cx="8778240" cy="651060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noFill/>
              </a:ln>
              <a:effectLst>
                <a:outerShdw blurRad="63500" sx="101000" sy="101000" algn="ctr" rotWithShape="0">
                  <a:prstClr val="black">
                    <a:alpha val="40000"/>
                  </a:prstClr>
                </a:outerShdw>
              </a:effectLst>
              <a:scene3d>
                <a:camera prst="perspectiveFront" fov="4800000"/>
                <a:lightRig rig="threePt" dir="t"/>
              </a:scene3d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8" name="Group 10"/>
              <p:cNvGrpSpPr/>
              <p:nvPr/>
            </p:nvGrpSpPr>
            <p:grpSpPr>
              <a:xfrm>
                <a:off x="256032" y="237744"/>
                <a:ext cx="8622792" cy="6364224"/>
                <a:chOff x="247157" y="247430"/>
                <a:chExt cx="8622792" cy="6364224"/>
              </a:xfrm>
            </p:grpSpPr>
            <p:sp>
              <p:nvSpPr>
                <p:cNvPr id="19" name="Rectangle 18"/>
                <p:cNvSpPr>
                  <a:spLocks/>
                </p:cNvSpPr>
                <p:nvPr/>
              </p:nvSpPr>
              <p:spPr>
                <a:xfrm>
                  <a:off x="247157" y="247430"/>
                  <a:ext cx="8622792" cy="6364224"/>
                </a:xfrm>
                <a:prstGeom prst="rect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/>
                </a:p>
              </p:txBody>
            </p:sp>
            <p:cxnSp>
              <p:nvCxnSpPr>
                <p:cNvPr id="20" name="Straight Connector 19"/>
                <p:cNvCxnSpPr/>
                <p:nvPr/>
              </p:nvCxnSpPr>
              <p:spPr>
                <a:xfrm>
                  <a:off x="247157" y="6389024"/>
                  <a:ext cx="8622792" cy="1588"/>
                </a:xfrm>
                <a:prstGeom prst="line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</p:grpSp>
        <p:sp>
          <p:nvSpPr>
            <p:cNvPr id="33" name="Rectangle 32"/>
            <p:cNvSpPr/>
            <p:nvPr/>
          </p:nvSpPr>
          <p:spPr>
            <a:xfrm rot="5400000">
              <a:off x="801086" y="3274090"/>
              <a:ext cx="6135624" cy="64008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3175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225" y="1169892"/>
            <a:ext cx="3008313" cy="9144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28319" y="609600"/>
            <a:ext cx="4114800" cy="5465763"/>
          </a:xfrm>
        </p:spPr>
        <p:txBody>
          <a:bodyPr>
            <a:normAutofit/>
          </a:bodyPr>
          <a:lstStyle>
            <a:lvl1pPr>
              <a:defRPr sz="2400" baseline="0"/>
            </a:lvl1pPr>
            <a:lvl2pPr>
              <a:defRPr sz="2200" baseline="0"/>
            </a:lvl2pPr>
            <a:lvl3pPr>
              <a:defRPr sz="2000" baseline="0"/>
            </a:lvl3pPr>
            <a:lvl4pPr>
              <a:defRPr sz="1800" baseline="0"/>
            </a:lvl4pPr>
            <a:lvl5pPr>
              <a:defRPr sz="18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0225" y="2147888"/>
            <a:ext cx="3008313" cy="3262313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lnSpc>
                <a:spcPct val="120000"/>
              </a:lnSpc>
              <a:spcBef>
                <a:spcPts val="600"/>
              </a:spcBef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2000"/>
              </a:spcBef>
              <a:buClr>
                <a:schemeClr val="bg1">
                  <a:lumMod val="75000"/>
                  <a:lumOff val="25000"/>
                </a:schemeClr>
              </a:buClr>
              <a:buFont typeface="Arial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90233-0DD1-4A80-BB1E-9ADC3556DBB6}" type="datetimeFigureOut">
              <a:rPr lang="en-US" smtClean="0"/>
              <a:t>11/18/24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4BAC9-6D41-4691-9299-18EF07EF017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00113" y="244158"/>
            <a:ext cx="7345362" cy="13398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0112" y="2133601"/>
            <a:ext cx="7345363" cy="3931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43840" y="6371591"/>
            <a:ext cx="2133600" cy="2593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>
                    <a:lumMod val="60000"/>
                    <a:lumOff val="40000"/>
                  </a:schemeClr>
                </a:solidFill>
                <a:latin typeface="Brush Script MT" pitchFamily="66" charset="0"/>
              </a:defRPr>
            </a:lvl1pPr>
          </a:lstStyle>
          <a:p>
            <a:fld id="{7D290233-0DD1-4A80-BB1E-9ADC3556DBB6}" type="datetimeFigureOut">
              <a:rPr lang="en-US" smtClean="0"/>
              <a:t>11/18/24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958840" y="6371591"/>
            <a:ext cx="2895600" cy="2578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r" defTabSz="914400" rtl="0" eaLnBrk="1" latinLnBrk="0" hangingPunct="1">
              <a:defRPr sz="1200" kern="1200">
                <a:solidFill>
                  <a:schemeClr val="bg2">
                    <a:lumMod val="60000"/>
                    <a:lumOff val="40000"/>
                  </a:schemeClr>
                </a:solidFill>
                <a:latin typeface="Brush Script MT" pitchFamily="66" charset="0"/>
                <a:ea typeface="+mn-ea"/>
                <a:cs typeface="+mn-cs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191000" y="6356350"/>
            <a:ext cx="762000" cy="2714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ctr" defTabSz="914400" rtl="0" eaLnBrk="1" latinLnBrk="0" hangingPunct="1">
              <a:defRPr sz="1200" kern="1200">
                <a:solidFill>
                  <a:schemeClr val="bg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CFE4BAC9-6D41-4691-9299-18EF07EF0177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txStyles>
    <p:titleStyle>
      <a:lvl1pPr algn="ctr" defTabSz="914400" rtl="0" eaLnBrk="1" latinLnBrk="0" hangingPunct="1">
        <a:spcBef>
          <a:spcPct val="0"/>
        </a:spcBef>
        <a:buNone/>
        <a:defRPr sz="4800" kern="120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2000"/>
        </a:spcBef>
        <a:buClr>
          <a:schemeClr val="tx1">
            <a:lumMod val="75000"/>
            <a:lumOff val="25000"/>
          </a:schemeClr>
        </a:buClr>
        <a:buFont typeface="Arial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79438" indent="-228600" algn="l" defTabSz="914400" rtl="0" eaLnBrk="1" latinLnBrk="0" hangingPunct="1">
        <a:spcBef>
          <a:spcPts val="600"/>
        </a:spcBef>
        <a:buClr>
          <a:schemeClr val="bg2">
            <a:lumMod val="60000"/>
            <a:lumOff val="40000"/>
          </a:schemeClr>
        </a:buClr>
        <a:buFont typeface="Arial" pitchFamily="34" charset="0"/>
        <a:buChar char="•"/>
        <a:defRPr sz="2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08038" indent="-228600" algn="l" defTabSz="914400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Font typeface="Arial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36638" indent="-228600" algn="l" defTabSz="914400" rtl="0" eaLnBrk="1" latinLnBrk="0" hangingPunct="1">
        <a:spcBef>
          <a:spcPts val="600"/>
        </a:spcBef>
        <a:buClr>
          <a:schemeClr val="bg2">
            <a:lumMod val="60000"/>
            <a:lumOff val="40000"/>
          </a:schemeClr>
        </a:buClr>
        <a:buFont typeface="Arial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265238" indent="-228600" algn="l" defTabSz="914400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Font typeface="Arial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485900" indent="-228600" algn="l" defTabSz="914400" rtl="0" eaLnBrk="1" latinLnBrk="0" hangingPunct="1">
        <a:spcBef>
          <a:spcPct val="20000"/>
        </a:spcBef>
        <a:buClr>
          <a:schemeClr val="bg2">
            <a:lumMod val="60000"/>
            <a:lumOff val="40000"/>
          </a:schemeClr>
        </a:buClr>
        <a:buFont typeface="Arial" pitchFamily="34" charset="0"/>
        <a:buChar char="•"/>
        <a:defRPr lang="en-US" sz="1800" kern="1200" dirty="0" smtClean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712913" indent="-228600" algn="l" defTabSz="914400" rtl="0" eaLnBrk="1" latinLnBrk="0" hangingPunct="1">
        <a:spcBef>
          <a:spcPct val="20000"/>
        </a:spcBef>
        <a:buClr>
          <a:schemeClr val="tx1">
            <a:lumMod val="75000"/>
            <a:lumOff val="25000"/>
          </a:schemeClr>
        </a:buClr>
        <a:buFont typeface="Arial" pitchFamily="34" charset="0"/>
        <a:buChar char="•"/>
        <a:defRPr lang="en-US" sz="1800" kern="1200" dirty="0" smtClean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947863" indent="-228600" algn="l" defTabSz="914400" rtl="0" eaLnBrk="1" latinLnBrk="0" hangingPunct="1">
        <a:spcBef>
          <a:spcPct val="20000"/>
        </a:spcBef>
        <a:buClr>
          <a:schemeClr val="bg2">
            <a:lumMod val="60000"/>
            <a:lumOff val="40000"/>
          </a:schemeClr>
        </a:buClr>
        <a:buFont typeface="Arial" pitchFamily="34" charset="0"/>
        <a:buChar char="•"/>
        <a:defRPr lang="en-US" sz="1800" kern="1200" dirty="0" smtClean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174875" indent="-228600" algn="l" defTabSz="914400" rtl="0" eaLnBrk="1" latinLnBrk="0" hangingPunct="1">
        <a:spcBef>
          <a:spcPct val="20000"/>
        </a:spcBef>
        <a:buClr>
          <a:schemeClr val="tx1">
            <a:lumMod val="75000"/>
            <a:lumOff val="25000"/>
          </a:schemeClr>
        </a:buClr>
        <a:buFont typeface="Arial" pitchFamily="34" charset="0"/>
        <a:buChar char="•"/>
        <a:defRPr lang="en-US" sz="1800" kern="1200" dirty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emf"/><Relationship Id="rId4" Type="http://schemas.openxmlformats.org/officeDocument/2006/relationships/image" Target="../media/image29.em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emf"/><Relationship Id="rId4" Type="http://schemas.openxmlformats.org/officeDocument/2006/relationships/image" Target="../media/image34.em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tacamp.com/community/tutorials/keras-r-deep-learning" TargetMode="External"/><Relationship Id="rId2" Type="http://schemas.openxmlformats.org/officeDocument/2006/relationships/hyperlink" Target="https://keras.rstudio.com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emf"/><Relationship Id="rId3" Type="http://schemas.openxmlformats.org/officeDocument/2006/relationships/image" Target="../media/image8.emf"/><Relationship Id="rId7" Type="http://schemas.openxmlformats.org/officeDocument/2006/relationships/image" Target="../media/image12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emf"/><Relationship Id="rId5" Type="http://schemas.openxmlformats.org/officeDocument/2006/relationships/image" Target="../media/image10.emf"/><Relationship Id="rId4" Type="http://schemas.openxmlformats.org/officeDocument/2006/relationships/image" Target="../media/image9.em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emf"/><Relationship Id="rId5" Type="http://schemas.openxmlformats.org/officeDocument/2006/relationships/image" Target="../media/image18.emf"/><Relationship Id="rId4" Type="http://schemas.openxmlformats.org/officeDocument/2006/relationships/image" Target="../media/image17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9319" y="3166860"/>
            <a:ext cx="7345362" cy="167640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Classification Approaches for the Letter Recognition Analysis</a:t>
            </a:r>
          </a:p>
        </p:txBody>
      </p:sp>
    </p:spTree>
    <p:extLst>
      <p:ext uri="{BB962C8B-B14F-4D97-AF65-F5344CB8AC3E}">
        <p14:creationId xmlns:p14="http://schemas.microsoft.com/office/powerpoint/2010/main" val="2307860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Discriminant Analysis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836612" y="1899436"/>
            <a:ext cx="72818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FF0000"/>
                </a:solidFill>
              </a:rPr>
              <a:t>Discriminant Analysis Classification:  </a:t>
            </a:r>
            <a:r>
              <a:rPr lang="en-US" sz="2200" dirty="0">
                <a:solidFill>
                  <a:srgbClr val="000000"/>
                </a:solidFill>
              </a:rPr>
              <a:t>Assign     to the class that maximizes,</a:t>
            </a:r>
            <a:endParaRPr lang="en-US" sz="2200" dirty="0">
              <a:solidFill>
                <a:srgbClr val="FF0000"/>
              </a:solidFill>
            </a:endParaRPr>
          </a:p>
        </p:txBody>
      </p:sp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2942" y="2031996"/>
            <a:ext cx="215900" cy="203200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836612" y="2842950"/>
            <a:ext cx="7408862" cy="1590240"/>
            <a:chOff x="836612" y="2878316"/>
            <a:chExt cx="7408862" cy="1590240"/>
          </a:xfrm>
        </p:grpSpPr>
        <p:grpSp>
          <p:nvGrpSpPr>
            <p:cNvPr id="6" name="Group 5"/>
            <p:cNvGrpSpPr/>
            <p:nvPr/>
          </p:nvGrpSpPr>
          <p:grpSpPr>
            <a:xfrm>
              <a:off x="836612" y="2878316"/>
              <a:ext cx="7281862" cy="1590240"/>
              <a:chOff x="836612" y="2878316"/>
              <a:chExt cx="7281862" cy="1590240"/>
            </a:xfrm>
          </p:grpSpPr>
          <p:sp>
            <p:nvSpPr>
              <p:cNvPr id="17" name="TextBox 16"/>
              <p:cNvSpPr txBox="1"/>
              <p:nvPr/>
            </p:nvSpPr>
            <p:spPr>
              <a:xfrm>
                <a:off x="836612" y="3699115"/>
                <a:ext cx="7281862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dirty="0">
                    <a:solidFill>
                      <a:srgbClr val="FF0000"/>
                    </a:solidFill>
                  </a:rPr>
                  <a:t>Note #1:  </a:t>
                </a:r>
                <a:r>
                  <a:rPr lang="en-US" sz="2200" dirty="0">
                    <a:solidFill>
                      <a:srgbClr val="000000"/>
                    </a:solidFill>
                  </a:rPr>
                  <a:t>Technically, this is “quadratic” discriminant analysis.  “Linear” discriminant analysis assumes </a:t>
                </a:r>
                <a:endParaRPr lang="en-US" sz="2200" dirty="0">
                  <a:solidFill>
                    <a:srgbClr val="FF0000"/>
                  </a:solidFill>
                </a:endParaRPr>
              </a:p>
            </p:txBody>
          </p:sp>
          <p:pic>
            <p:nvPicPr>
              <p:cNvPr id="3" name="Picture 2" descr="latex-image-1.pdf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32100" y="2878316"/>
                <a:ext cx="3479800" cy="406400"/>
              </a:xfrm>
              <a:prstGeom prst="rect">
                <a:avLst/>
              </a:prstGeom>
            </p:spPr>
          </p:pic>
        </p:grpSp>
        <p:pic>
          <p:nvPicPr>
            <p:cNvPr id="5" name="Picture 4" descr="latex-image-1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23074" y="4153408"/>
              <a:ext cx="1422400" cy="254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392274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Naïve Bayes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A75784F-A8BB-F840-855A-DF2D757B85A0}"/>
              </a:ext>
            </a:extLst>
          </p:cNvPr>
          <p:cNvGrpSpPr/>
          <p:nvPr/>
        </p:nvGrpSpPr>
        <p:grpSpPr>
          <a:xfrm>
            <a:off x="836612" y="1899436"/>
            <a:ext cx="7281862" cy="2120390"/>
            <a:chOff x="836612" y="1899436"/>
            <a:chExt cx="7281862" cy="2120390"/>
          </a:xfrm>
        </p:grpSpPr>
        <p:sp>
          <p:nvSpPr>
            <p:cNvPr id="35" name="TextBox 34"/>
            <p:cNvSpPr txBox="1"/>
            <p:nvPr/>
          </p:nvSpPr>
          <p:spPr>
            <a:xfrm>
              <a:off x="836612" y="1899436"/>
              <a:ext cx="7281862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dirty="0">
                  <a:solidFill>
                    <a:srgbClr val="FF0000"/>
                  </a:solidFill>
                </a:rPr>
                <a:t>Naïve Bayes Classification: </a:t>
              </a:r>
              <a:r>
                <a:rPr lang="en-US" sz="2200" dirty="0"/>
                <a:t>A special type of discriminant analysis where each explanatory variable is independent.  The joint distribution can then be factored as 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97AF0D3-840C-6548-81F6-A986E89C78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66243" y="3156226"/>
              <a:ext cx="3213100" cy="863600"/>
            </a:xfrm>
            <a:prstGeom prst="rect">
              <a:avLst/>
            </a:prstGeom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3EDBEE4-CD44-DD46-84E6-7F2D6BA5A697}"/>
              </a:ext>
            </a:extLst>
          </p:cNvPr>
          <p:cNvGrpSpPr/>
          <p:nvPr/>
        </p:nvGrpSpPr>
        <p:grpSpPr>
          <a:xfrm>
            <a:off x="836612" y="4172744"/>
            <a:ext cx="7281862" cy="1107996"/>
            <a:chOff x="836612" y="4172744"/>
            <a:chExt cx="7281862" cy="1107996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E322077-EB86-FB4A-B479-691B72755EE7}"/>
                </a:ext>
              </a:extLst>
            </p:cNvPr>
            <p:cNvSpPr txBox="1"/>
            <p:nvPr/>
          </p:nvSpPr>
          <p:spPr>
            <a:xfrm>
              <a:off x="836612" y="4172744"/>
              <a:ext cx="7281862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dirty="0">
                  <a:solidFill>
                    <a:srgbClr val="FF0000"/>
                  </a:solidFill>
                </a:rPr>
                <a:t>Note: </a:t>
              </a:r>
              <a:r>
                <a:rPr lang="en-US" sz="2200" dirty="0"/>
                <a:t>In naïve Bayes, if </a:t>
              </a:r>
              <a:r>
                <a:rPr lang="en-US" sz="2200" dirty="0" err="1"/>
                <a:t>x</a:t>
              </a:r>
              <a:r>
                <a:rPr lang="en-US" sz="2200" baseline="-25000" dirty="0" err="1"/>
                <a:t>p</a:t>
              </a:r>
              <a:r>
                <a:rPr lang="en-US" sz="2200" baseline="-25000" dirty="0"/>
                <a:t> </a:t>
              </a:r>
              <a:r>
                <a:rPr lang="en-US" sz="2200" dirty="0"/>
                <a:t>is quantitative then                is Gaussian and if </a:t>
              </a:r>
              <a:r>
                <a:rPr lang="en-US" sz="2200" dirty="0" err="1"/>
                <a:t>x</a:t>
              </a:r>
              <a:r>
                <a:rPr lang="en-US" sz="2200" baseline="-25000" dirty="0" err="1"/>
                <a:t>p</a:t>
              </a:r>
              <a:r>
                <a:rPr lang="en-US" sz="2200" dirty="0"/>
                <a:t> is categorical then                is multinomial. </a:t>
              </a:r>
              <a:endParaRPr lang="en-US" sz="2200" baseline="-25000" dirty="0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156E0A6-C37D-004E-A938-B3DC98AA320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20678" y="4286131"/>
              <a:ext cx="914400" cy="31750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724D9E30-C9A4-5F43-B01C-7BBEE9291F7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30078" y="4606032"/>
              <a:ext cx="914400" cy="317500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CB5EA33F-71C4-B943-A22D-9F97FB60C2BE}"/>
              </a:ext>
            </a:extLst>
          </p:cNvPr>
          <p:cNvSpPr txBox="1"/>
          <p:nvPr/>
        </p:nvSpPr>
        <p:spPr>
          <a:xfrm>
            <a:off x="836612" y="5253288"/>
            <a:ext cx="728186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FF0000"/>
                </a:solidFill>
              </a:rPr>
              <a:t>Note 2: </a:t>
            </a:r>
            <a:r>
              <a:rPr lang="en-US" sz="2200" dirty="0"/>
              <a:t>If histograms of your explanatory variables, its probably best to not assume Gaussian and rather use density() to estimate each marginal distribution.</a:t>
            </a:r>
            <a:endParaRPr lang="en-US" sz="2200" baseline="-25000" dirty="0"/>
          </a:p>
        </p:txBody>
      </p:sp>
    </p:spTree>
    <p:extLst>
      <p:ext uri="{BB962C8B-B14F-4D97-AF65-F5344CB8AC3E}">
        <p14:creationId xmlns:p14="http://schemas.microsoft.com/office/powerpoint/2010/main" val="12637796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Discriminant Analysis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836612" y="1899436"/>
            <a:ext cx="728186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FF0000"/>
                </a:solidFill>
              </a:rPr>
              <a:t>Discriminant Analysis Classification: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36612" y="2425780"/>
            <a:ext cx="72818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000000"/>
                </a:solidFill>
              </a:rPr>
              <a:t>Issues: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dirty="0">
                <a:solidFill>
                  <a:srgbClr val="000000"/>
                </a:solidFill>
              </a:rPr>
              <a:t>What do we use for </a:t>
            </a:r>
          </a:p>
        </p:txBody>
      </p:sp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278" y="2869294"/>
            <a:ext cx="4953000" cy="279400"/>
          </a:xfrm>
          <a:prstGeom prst="rect">
            <a:avLst/>
          </a:prstGeom>
        </p:spPr>
      </p:pic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3950" y="3328151"/>
            <a:ext cx="4356100" cy="257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553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K-Nearest Neighbors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836612" y="1899436"/>
            <a:ext cx="728186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FF0000"/>
                </a:solidFill>
              </a:rPr>
              <a:t>K-Nearest Neighbors Algorithm (Non-parametric):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836612" y="2425780"/>
            <a:ext cx="7281862" cy="3139321"/>
            <a:chOff x="836612" y="2425780"/>
            <a:chExt cx="7281862" cy="3139321"/>
          </a:xfrm>
        </p:grpSpPr>
        <p:grpSp>
          <p:nvGrpSpPr>
            <p:cNvPr id="3" name="Group 2"/>
            <p:cNvGrpSpPr/>
            <p:nvPr/>
          </p:nvGrpSpPr>
          <p:grpSpPr>
            <a:xfrm>
              <a:off x="836612" y="2425780"/>
              <a:ext cx="7281862" cy="3139321"/>
              <a:chOff x="836612" y="2425780"/>
              <a:chExt cx="7281862" cy="3139321"/>
            </a:xfrm>
          </p:grpSpPr>
          <p:sp>
            <p:nvSpPr>
              <p:cNvPr id="17" name="TextBox 16"/>
              <p:cNvSpPr txBox="1"/>
              <p:nvPr/>
            </p:nvSpPr>
            <p:spPr>
              <a:xfrm>
                <a:off x="836612" y="2425780"/>
                <a:ext cx="7281862" cy="31393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dirty="0">
                    <a:solidFill>
                      <a:srgbClr val="000000"/>
                    </a:solidFill>
                  </a:rPr>
                  <a:t>To classify a point which has covariates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200" dirty="0">
                    <a:solidFill>
                      <a:srgbClr val="000000"/>
                    </a:solidFill>
                  </a:rPr>
                  <a:t>Find the K-nearest neighbors according to some distance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200" dirty="0">
                    <a:solidFill>
                      <a:srgbClr val="000000"/>
                    </a:solidFill>
                  </a:rPr>
                  <a:t>Approximate,</a:t>
                </a:r>
              </a:p>
              <a:p>
                <a:pPr marL="914400" lvl="1" indent="-457200">
                  <a:buFont typeface="+mj-lt"/>
                  <a:buAutoNum type="arabicPeriod"/>
                </a:pPr>
                <a:endParaRPr lang="en-US" sz="2200" dirty="0">
                  <a:solidFill>
                    <a:srgbClr val="000000"/>
                  </a:solidFill>
                </a:endParaRPr>
              </a:p>
              <a:p>
                <a:pPr marL="914400" lvl="1" indent="-457200">
                  <a:buFont typeface="+mj-lt"/>
                  <a:buAutoNum type="arabicPeriod"/>
                </a:pPr>
                <a:endParaRPr lang="en-US" sz="2200" dirty="0">
                  <a:solidFill>
                    <a:srgbClr val="000000"/>
                  </a:solidFill>
                </a:endParaRPr>
              </a:p>
              <a:p>
                <a:pPr marL="914400" lvl="1" indent="-457200">
                  <a:buFont typeface="+mj-lt"/>
                  <a:buAutoNum type="arabicPeriod"/>
                </a:pPr>
                <a:endParaRPr lang="en-US" sz="2200" dirty="0">
                  <a:solidFill>
                    <a:srgbClr val="000000"/>
                  </a:solidFill>
                </a:endParaRPr>
              </a:p>
              <a:p>
                <a:pPr lvl="1"/>
                <a:r>
                  <a:rPr lang="en-US" sz="2200" dirty="0">
                    <a:solidFill>
                      <a:srgbClr val="000000"/>
                    </a:solidFill>
                  </a:rPr>
                  <a:t>where       is the set of nearest neighbor points.</a:t>
                </a:r>
              </a:p>
              <a:p>
                <a:pPr marL="914400" lvl="1" indent="-457200">
                  <a:buFont typeface="+mj-lt"/>
                  <a:buAutoNum type="arabicPeriod" startAt="3"/>
                </a:pPr>
                <a:r>
                  <a:rPr lang="en-US" sz="2200" dirty="0">
                    <a:solidFill>
                      <a:srgbClr val="000000"/>
                    </a:solidFill>
                  </a:rPr>
                  <a:t>Classify according to majority vote. </a:t>
                </a:r>
              </a:p>
            </p:txBody>
          </p:sp>
          <p:pic>
            <p:nvPicPr>
              <p:cNvPr id="4" name="Picture 3" descr="latex-image-1.pdf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43031" y="2607029"/>
                <a:ext cx="355600" cy="190500"/>
              </a:xfrm>
              <a:prstGeom prst="rect">
                <a:avLst/>
              </a:prstGeom>
            </p:spPr>
          </p:pic>
          <p:pic>
            <p:nvPicPr>
              <p:cNvPr id="5" name="Picture 4" descr="latex-image-1.pdf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80787" y="3198285"/>
                <a:ext cx="1816100" cy="292100"/>
              </a:xfrm>
              <a:prstGeom prst="rect">
                <a:avLst/>
              </a:prstGeom>
            </p:spPr>
          </p:pic>
          <p:pic>
            <p:nvPicPr>
              <p:cNvPr id="7" name="Picture 6" descr="latex-image-1.pdf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78045" y="4876096"/>
                <a:ext cx="342900" cy="266700"/>
              </a:xfrm>
              <a:prstGeom prst="rect">
                <a:avLst/>
              </a:prstGeom>
            </p:spPr>
          </p:pic>
        </p:grpSp>
        <p:pic>
          <p:nvPicPr>
            <p:cNvPr id="8" name="Picture 7" descr="latex-image-1.pd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57032" y="3991803"/>
              <a:ext cx="5613400" cy="7493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89703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Support Vector Machines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36612" y="2055346"/>
            <a:ext cx="7281862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000000"/>
                </a:solidFill>
              </a:rPr>
              <a:t>Extending SVMs to more than 1 class is on-going work but here are a few ideas: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200" dirty="0">
                <a:solidFill>
                  <a:srgbClr val="000000"/>
                </a:solidFill>
              </a:rPr>
              <a:t>One vs. one</a:t>
            </a:r>
          </a:p>
          <a:p>
            <a:pPr marL="1371600" lvl="2" indent="-457200">
              <a:buFont typeface="Arial"/>
              <a:buChar char="•"/>
            </a:pPr>
            <a:r>
              <a:rPr lang="en-US" sz="2200" dirty="0">
                <a:solidFill>
                  <a:srgbClr val="000000"/>
                </a:solidFill>
              </a:rPr>
              <a:t>Construct “K choose 2” SVMs, tally number of times classified as class j, assign to largest majority.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200" dirty="0">
                <a:solidFill>
                  <a:srgbClr val="000000"/>
                </a:solidFill>
              </a:rPr>
              <a:t>Cascading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000000"/>
                </a:solidFill>
              </a:rPr>
              <a:t>Class 1 vs 2:K, Class 2 vs 3:K…Class K-1 vs K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200" dirty="0">
                <a:solidFill>
                  <a:srgbClr val="000000"/>
                </a:solidFill>
              </a:rPr>
              <a:t>One vs. All</a:t>
            </a:r>
          </a:p>
          <a:p>
            <a:pPr marL="1371600" lvl="2" indent="-457200">
              <a:buFont typeface="Arial"/>
              <a:buChar char="•"/>
            </a:pPr>
            <a:r>
              <a:rPr lang="en-US" sz="2200" dirty="0">
                <a:solidFill>
                  <a:srgbClr val="000000"/>
                </a:solidFill>
              </a:rPr>
              <a:t>Construct K SVMs, assign to class with largest</a:t>
            </a:r>
          </a:p>
        </p:txBody>
      </p:sp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9693" y="5471365"/>
            <a:ext cx="13462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66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p" bldLvl="2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Classification and Regression Trees - CART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86600" y="1987631"/>
            <a:ext cx="728186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000000"/>
                </a:solidFill>
              </a:rPr>
              <a:t>Estimators: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886600" y="3426053"/>
            <a:ext cx="7281862" cy="883643"/>
            <a:chOff x="913624" y="3504538"/>
            <a:chExt cx="7281862" cy="883643"/>
          </a:xfrm>
        </p:grpSpPr>
        <p:sp>
          <p:nvSpPr>
            <p:cNvPr id="8" name="TextBox 7"/>
            <p:cNvSpPr txBox="1"/>
            <p:nvPr/>
          </p:nvSpPr>
          <p:spPr>
            <a:xfrm>
              <a:off x="913624" y="3504538"/>
              <a:ext cx="728186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dirty="0">
                  <a:solidFill>
                    <a:srgbClr val="000000"/>
                  </a:solidFill>
                </a:rPr>
                <a:t>Regression Trees:</a:t>
              </a:r>
            </a:p>
          </p:txBody>
        </p:sp>
        <p:pic>
          <p:nvPicPr>
            <p:cNvPr id="9" name="Picture 8" descr="latex-image-1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77737" y="4096081"/>
              <a:ext cx="3670300" cy="292100"/>
            </a:xfrm>
            <a:prstGeom prst="rect">
              <a:avLst/>
            </a:prstGeom>
          </p:spPr>
        </p:pic>
      </p:grpSp>
      <p:pic>
        <p:nvPicPr>
          <p:cNvPr id="15" name="Picture 14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787" y="2418518"/>
            <a:ext cx="3009900" cy="825500"/>
          </a:xfrm>
          <a:prstGeom prst="rect">
            <a:avLst/>
          </a:prstGeom>
        </p:spPr>
      </p:pic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9912" y="2418518"/>
            <a:ext cx="4406900" cy="825500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900112" y="4602636"/>
            <a:ext cx="7281862" cy="1453148"/>
            <a:chOff x="900112" y="4602636"/>
            <a:chExt cx="7281862" cy="1453148"/>
          </a:xfrm>
        </p:grpSpPr>
        <p:sp>
          <p:nvSpPr>
            <p:cNvPr id="10" name="TextBox 9"/>
            <p:cNvSpPr txBox="1"/>
            <p:nvPr/>
          </p:nvSpPr>
          <p:spPr>
            <a:xfrm>
              <a:off x="900112" y="4602636"/>
              <a:ext cx="728186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dirty="0">
                  <a:solidFill>
                    <a:srgbClr val="000000"/>
                  </a:solidFill>
                </a:rPr>
                <a:t>Classification Trees:</a:t>
              </a:r>
            </a:p>
          </p:txBody>
        </p:sp>
        <p:pic>
          <p:nvPicPr>
            <p:cNvPr id="13" name="Picture 12" descr="latex-image-1.pd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51517" y="5408084"/>
              <a:ext cx="4432300" cy="6477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55064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Tree Ensembles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EBD5A7-EB9C-04E9-1191-A2DD3F8ECA9A}"/>
              </a:ext>
            </a:extLst>
          </p:cNvPr>
          <p:cNvSpPr txBox="1"/>
          <p:nvPr/>
        </p:nvSpPr>
        <p:spPr>
          <a:xfrm>
            <a:off x="1497204" y="2421653"/>
            <a:ext cx="6250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Like CART, but with many trees that get to vote: </a:t>
            </a:r>
          </a:p>
        </p:txBody>
      </p:sp>
      <p:pic>
        <p:nvPicPr>
          <p:cNvPr id="4" name="Picture 3" descr="latex-image-1.pdf">
            <a:extLst>
              <a:ext uri="{FF2B5EF4-FFF2-40B4-BE49-F238E27FC236}">
                <a16:creationId xmlns:a16="http://schemas.microsoft.com/office/drawing/2014/main" id="{278D186A-7274-5933-789A-47C17DC98D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1256" y="3429000"/>
            <a:ext cx="4127500" cy="12827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A5B42F0-E2F0-4B64-DE1F-72D53385462F}"/>
              </a:ext>
            </a:extLst>
          </p:cNvPr>
          <p:cNvSpPr txBox="1"/>
          <p:nvPr/>
        </p:nvSpPr>
        <p:spPr>
          <a:xfrm>
            <a:off x="5853078" y="3616964"/>
            <a:ext cx="2103437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Reg. Trees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EB9ACC-35D3-C9FF-641C-D2E8D57AC10B}"/>
              </a:ext>
            </a:extLst>
          </p:cNvPr>
          <p:cNvSpPr txBox="1"/>
          <p:nvPr/>
        </p:nvSpPr>
        <p:spPr>
          <a:xfrm>
            <a:off x="5853078" y="4090953"/>
            <a:ext cx="21034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Class. Tree – “majority vote”</a:t>
            </a:r>
          </a:p>
        </p:txBody>
      </p:sp>
    </p:spTree>
    <p:extLst>
      <p:ext uri="{BB962C8B-B14F-4D97-AF65-F5344CB8AC3E}">
        <p14:creationId xmlns:p14="http://schemas.microsoft.com/office/powerpoint/2010/main" val="19390342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Neural Networks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86600" y="1876232"/>
            <a:ext cx="728186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</a:rPr>
              <a:t>Intuition for Neural Networks: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0000"/>
                </a:solidFill>
              </a:rPr>
              <a:t>Problem: </a:t>
            </a:r>
            <a:r>
              <a:rPr lang="en-US" sz="2000" dirty="0"/>
              <a:t>Non-linear relationship between X and 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0000"/>
                </a:solidFill>
              </a:rPr>
              <a:t>Neural Net Solution:  </a:t>
            </a:r>
            <a:r>
              <a:rPr lang="en-US" sz="2000" dirty="0"/>
              <a:t>Non-linearly transform X</a:t>
            </a:r>
            <a:r>
              <a:rPr lang="en-US" sz="2000" dirty="0">
                <a:sym typeface="Wingdings" pitchFamily="2" charset="2"/>
              </a:rPr>
              <a:t>Z such that Z relates linearly to Y.</a:t>
            </a:r>
            <a:endParaRPr lang="en-US" sz="2000" dirty="0">
              <a:solidFill>
                <a:srgbClr val="FF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8EBA7C-C969-D044-9E6A-65ECE5DAD62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281" b="22193"/>
          <a:stretch/>
        </p:blipFill>
        <p:spPr>
          <a:xfrm>
            <a:off x="1923111" y="3019928"/>
            <a:ext cx="5299364" cy="3838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6084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Neural Networks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86600" y="1876232"/>
            <a:ext cx="72818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</a:rPr>
              <a:t>Regression w/Neural Nets Model Setup:</a:t>
            </a:r>
            <a:endParaRPr lang="en-US" sz="2000" dirty="0">
              <a:solidFill>
                <a:srgbClr val="FF0000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7F80970-C0CE-9140-8282-F4120B9CAE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6993" y="2431382"/>
            <a:ext cx="6451600" cy="15621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EA79A6A-3822-1C4C-9B20-9AB0F9849C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293" y="4269539"/>
            <a:ext cx="7239000" cy="2921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3AA0803-9D53-384C-B284-6917654111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2731" y="4721058"/>
            <a:ext cx="5689600" cy="165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117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Neural Networks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86600" y="1876232"/>
            <a:ext cx="72818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</a:rPr>
              <a:t>Regression w/Neural Nets Model Setup:</a:t>
            </a:r>
            <a:endParaRPr lang="en-US" sz="2000" dirty="0">
              <a:solidFill>
                <a:srgbClr val="FF0000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7F80970-C0CE-9140-8282-F4120B9CAE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6993" y="2431382"/>
            <a:ext cx="6451600" cy="15621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EA79A6A-3822-1C4C-9B20-9AB0F9849C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293" y="4269539"/>
            <a:ext cx="7239000" cy="2921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08E44AF-FFD5-BF4B-8E08-607E14199A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6543" y="4783554"/>
            <a:ext cx="6032500" cy="14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3204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Letter Data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00112" y="1962788"/>
            <a:ext cx="734536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What is our goal with the letter data?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00112" y="2367294"/>
            <a:ext cx="73453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lvl="1" indent="-457200">
              <a:buFont typeface="+mj-lt"/>
              <a:buAutoNum type="arabicPeriod"/>
            </a:pPr>
            <a:r>
              <a:rPr lang="en-US" sz="2200" dirty="0"/>
              <a:t>Develop a model that can recognize letter based on characteristics of the image.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900112" y="3715291"/>
            <a:ext cx="734536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Why is this goal important?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900112" y="4082636"/>
            <a:ext cx="734536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Arial"/>
              <a:buChar char="•"/>
            </a:pPr>
            <a:r>
              <a:rPr lang="en-US" sz="2200" dirty="0"/>
              <a:t>We can digitize historical documents easier.</a:t>
            </a:r>
          </a:p>
        </p:txBody>
      </p:sp>
    </p:spTree>
    <p:extLst>
      <p:ext uri="{BB962C8B-B14F-4D97-AF65-F5344CB8AC3E}">
        <p14:creationId xmlns:p14="http://schemas.microsoft.com/office/powerpoint/2010/main" val="747926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Neural Networks</a:t>
            </a:r>
          </a:p>
        </p:txBody>
      </p:sp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34889D2D-846D-FC4D-91DD-A39892AB4B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886" y="2185959"/>
            <a:ext cx="6352227" cy="3543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9983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Neural Networks Terminology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900112" y="1882287"/>
                <a:ext cx="7281862" cy="25545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rgbClr val="000000"/>
                    </a:solidFill>
                  </a:rPr>
                  <a:t>Terms to know: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</a:rPr>
                  <a:t>Inputs – X’s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</a:rPr>
                  <a:t>Outputs – Y’s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</a:rPr>
                  <a:t>Neuron - g()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𝜶</m:t>
                        </m:r>
                      </m:e>
                      <m:sub>
                        <m:r>
                          <a:rPr lang="en-US" sz="20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𝒎</m:t>
                        </m:r>
                      </m:sub>
                    </m:sSub>
                  </m:oMath>
                </a14:m>
                <a:endParaRPr lang="en-US" sz="2000" b="1" dirty="0">
                  <a:solidFill>
                    <a:srgbClr val="FF0000"/>
                  </a:solidFill>
                </a:endParaRP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000" dirty="0"/>
                  <a:t>Weights</a:t>
                </a:r>
                <a:r>
                  <a:rPr lang="en-US" sz="2000" dirty="0">
                    <a:solidFill>
                      <a:srgbClr val="FF0000"/>
                    </a:solidFill>
                  </a:rPr>
                  <a:t> </a:t>
                </a:r>
                <a:r>
                  <a:rPr lang="en-US" sz="2000" dirty="0">
                    <a:solidFill>
                      <a:schemeClr val="tx1"/>
                    </a:solidFill>
                  </a:rPr>
                  <a:t>-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coefficients (not intercepts)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000" dirty="0"/>
                  <a:t>Biases – intercepts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000" dirty="0">
                    <a:solidFill>
                      <a:schemeClr val="tx1"/>
                    </a:solidFill>
                  </a:rPr>
                  <a:t>Activation function – g() the non-linear transformation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000" dirty="0">
                    <a:solidFill>
                      <a:schemeClr val="tx1"/>
                    </a:solidFill>
                  </a:rPr>
                  <a:t>Hidden layer – all the Z’s</a:t>
                </a: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112" y="1882287"/>
                <a:ext cx="7281862" cy="2554545"/>
              </a:xfrm>
              <a:prstGeom prst="rect">
                <a:avLst/>
              </a:prstGeom>
              <a:blipFill>
                <a:blip r:embed="rId2"/>
                <a:stretch>
                  <a:fillRect l="-871" t="-990" b="-34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407793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Fitting Neural Networks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86600" y="1876232"/>
            <a:ext cx="72818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Model Fitting: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7FA623-C46A-764C-A13E-945CC6F602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6193" y="2276342"/>
            <a:ext cx="4013200" cy="11811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E5AB422-1A22-4946-9146-B2A5E5758AB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6546"/>
          <a:stretch/>
        </p:blipFill>
        <p:spPr>
          <a:xfrm>
            <a:off x="279400" y="4047845"/>
            <a:ext cx="8305800" cy="9368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0BF5AB0-02EF-6E4E-825F-A24553C45A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1881" y="5524675"/>
            <a:ext cx="4051300" cy="86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1677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Fitting Neural Networks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886600" y="1876232"/>
                <a:ext cx="7281862" cy="44012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rgbClr val="000000"/>
                    </a:solidFill>
                  </a:rPr>
                  <a:t>Model Fitting via </a:t>
                </a:r>
                <a:r>
                  <a:rPr lang="en-US" sz="2000" dirty="0">
                    <a:solidFill>
                      <a:srgbClr val="FF0000"/>
                    </a:solidFill>
                  </a:rPr>
                  <a:t>back-propagation algorithm</a:t>
                </a:r>
                <a:r>
                  <a:rPr lang="en-US" sz="2000" dirty="0">
                    <a:solidFill>
                      <a:srgbClr val="000000"/>
                    </a:solidFill>
                  </a:rPr>
                  <a:t>: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</a:rPr>
                  <a:t>Feedforward</a:t>
                </a:r>
              </a:p>
              <a:p>
                <a:pPr marL="1371600" lvl="2" indent="-45720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</a:rPr>
                  <a:t>For the current </a:t>
                </a:r>
                <a:r>
                  <a:rPr lang="en-US" sz="2000" b="1" dirty="0">
                    <a:solidFill>
                      <a:srgbClr val="000000"/>
                    </a:solidFill>
                  </a:rPr>
                  <a:t>A</a:t>
                </a:r>
                <a:r>
                  <a:rPr lang="en-US" sz="2000" dirty="0">
                    <a:solidFill>
                      <a:srgbClr val="000000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</a:rPr>
                  <a:t> 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𝑖𝑚</m:t>
                        </m:r>
                      </m:sub>
                    </m:sSub>
                  </m:oMath>
                </a14:m>
                <a:r>
                  <a:rPr lang="en-US" sz="2000" b="1" dirty="0">
                    <a:solidFill>
                      <a:srgbClr val="000000"/>
                    </a:solidFill>
                  </a:rPr>
                  <a:t> </a:t>
                </a:r>
                <a:r>
                  <a:rPr lang="en-US" sz="2000" dirty="0">
                    <a:solidFill>
                      <a:srgbClr val="000000"/>
                    </a:solidFill>
                  </a:rPr>
                  <a:t>for all m and </a:t>
                </a:r>
                <a:r>
                  <a:rPr lang="en-US" sz="2000" dirty="0" err="1">
                    <a:solidFill>
                      <a:srgbClr val="000000"/>
                    </a:solidFill>
                  </a:rPr>
                  <a:t>i</a:t>
                </a:r>
                <a:endParaRPr lang="en-US" sz="2000" dirty="0">
                  <a:solidFill>
                    <a:srgbClr val="000000"/>
                  </a:solidFill>
                </a:endParaRP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</a:rPr>
                  <a:t>Back propagate to get partial derivatives</a:t>
                </a:r>
              </a:p>
              <a:p>
                <a:pPr marL="914400" lvl="1" indent="-457200">
                  <a:buFont typeface="+mj-lt"/>
                  <a:buAutoNum type="arabicPeriod"/>
                </a:pPr>
                <a:endParaRPr lang="en-US" sz="2000" dirty="0">
                  <a:solidFill>
                    <a:srgbClr val="000000"/>
                  </a:solidFill>
                </a:endParaRPr>
              </a:p>
              <a:p>
                <a:pPr marL="914400" lvl="1" indent="-457200">
                  <a:buFont typeface="+mj-lt"/>
                  <a:buAutoNum type="arabicPeriod"/>
                </a:pPr>
                <a:endParaRPr lang="en-US" sz="2000" dirty="0">
                  <a:solidFill>
                    <a:srgbClr val="000000"/>
                  </a:solidFill>
                </a:endParaRPr>
              </a:p>
              <a:p>
                <a:pPr marL="914400" lvl="1" indent="-457200">
                  <a:buFont typeface="+mj-lt"/>
                  <a:buAutoNum type="arabicPeriod"/>
                </a:pPr>
                <a:endParaRPr lang="en-US" sz="2000" dirty="0">
                  <a:solidFill>
                    <a:srgbClr val="000000"/>
                  </a:solidFill>
                </a:endParaRPr>
              </a:p>
              <a:p>
                <a:pPr marL="914400" lvl="1" indent="-457200">
                  <a:buFont typeface="+mj-lt"/>
                  <a:buAutoNum type="arabicPeriod"/>
                </a:pPr>
                <a:endParaRPr lang="en-US" sz="2000" dirty="0">
                  <a:solidFill>
                    <a:srgbClr val="000000"/>
                  </a:solidFill>
                </a:endParaRPr>
              </a:p>
              <a:p>
                <a:pPr marL="914400" lvl="1" indent="-457200">
                  <a:buFont typeface="+mj-lt"/>
                  <a:buAutoNum type="arabicPeriod"/>
                </a:pPr>
                <a:endParaRPr lang="en-US" sz="2000" dirty="0">
                  <a:solidFill>
                    <a:srgbClr val="000000"/>
                  </a:solidFill>
                </a:endParaRPr>
              </a:p>
              <a:p>
                <a:pPr marL="914400" lvl="1" indent="-457200">
                  <a:buFont typeface="+mj-lt"/>
                  <a:buAutoNum type="arabicPeriod"/>
                </a:pPr>
                <a:endParaRPr lang="en-US" sz="2000" dirty="0">
                  <a:solidFill>
                    <a:srgbClr val="000000"/>
                  </a:solidFill>
                </a:endParaRPr>
              </a:p>
              <a:p>
                <a:pPr marL="914400" lvl="1" indent="-457200">
                  <a:buFont typeface="+mj-lt"/>
                  <a:buAutoNum type="arabicPeriod"/>
                </a:pPr>
                <a:endParaRPr lang="en-US" sz="2000" dirty="0">
                  <a:solidFill>
                    <a:srgbClr val="000000"/>
                  </a:solidFill>
                </a:endParaRPr>
              </a:p>
              <a:p>
                <a:pPr marL="914400" lvl="1" indent="-457200">
                  <a:buFont typeface="+mj-lt"/>
                  <a:buAutoNum type="arabicPeriod"/>
                </a:pPr>
                <a:endParaRPr lang="en-US" sz="2000" dirty="0">
                  <a:solidFill>
                    <a:srgbClr val="000000"/>
                  </a:solidFill>
                </a:endParaRPr>
              </a:p>
              <a:p>
                <a:pPr marL="914400" lvl="1" indent="-457200">
                  <a:buFont typeface="+mj-lt"/>
                  <a:buAutoNum type="arabicPeriod"/>
                </a:pPr>
                <a:endParaRPr lang="en-US" sz="2000" dirty="0">
                  <a:solidFill>
                    <a:srgbClr val="000000"/>
                  </a:solidFill>
                </a:endParaRP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00000"/>
                    </a:solidFill>
                  </a:rPr>
                  <a:t>Now do a Newton-Raphson or </a:t>
                </a:r>
                <a:r>
                  <a:rPr lang="en-US" sz="2000" dirty="0">
                    <a:solidFill>
                      <a:srgbClr val="FF0000"/>
                    </a:solidFill>
                  </a:rPr>
                  <a:t>Gradient Descent</a:t>
                </a:r>
                <a:r>
                  <a:rPr lang="en-US" sz="2000" dirty="0">
                    <a:solidFill>
                      <a:srgbClr val="000000"/>
                    </a:solidFill>
                  </a:rPr>
                  <a:t> step</a:t>
                </a: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600" y="1876232"/>
                <a:ext cx="7281862" cy="4401205"/>
              </a:xfrm>
              <a:prstGeom prst="rect">
                <a:avLst/>
              </a:prstGeom>
              <a:blipFill>
                <a:blip r:embed="rId2"/>
                <a:stretch>
                  <a:fillRect l="-871" t="-865" b="-14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29A4B2FF-B6A2-ED4C-BBFA-0EF4C2EDDF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993" y="3306970"/>
            <a:ext cx="5943600" cy="231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8578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Fitting Neural Networks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86600" y="1876232"/>
            <a:ext cx="7281862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</a:rPr>
              <a:t>Issues w/Model Fitting via </a:t>
            </a:r>
            <a:r>
              <a:rPr lang="en-US" sz="2000" dirty="0">
                <a:solidFill>
                  <a:srgbClr val="FF0000"/>
                </a:solidFill>
              </a:rPr>
              <a:t>back-propagation</a:t>
            </a:r>
            <a:r>
              <a:rPr lang="en-US" sz="2000" dirty="0">
                <a:solidFill>
                  <a:srgbClr val="000000"/>
                </a:solidFill>
              </a:rPr>
              <a:t>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>
                <a:solidFill>
                  <a:srgbClr val="000000"/>
                </a:solidFill>
              </a:rPr>
              <a:t>Even w/penalty they can still overfit.  Some solutions are: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Only minimize loss on some the data at a time --&gt; split training data into </a:t>
            </a:r>
            <a:r>
              <a:rPr lang="en-US" sz="2000" dirty="0">
                <a:solidFill>
                  <a:srgbClr val="FF0000"/>
                </a:solidFill>
              </a:rPr>
              <a:t>batches</a:t>
            </a:r>
            <a:r>
              <a:rPr lang="en-US" sz="2000" dirty="0">
                <a:solidFill>
                  <a:srgbClr val="000000"/>
                </a:solidFill>
              </a:rPr>
              <a:t> then iterate through batches minimizing loss (error). The </a:t>
            </a:r>
            <a:r>
              <a:rPr lang="en-US" sz="2000" dirty="0">
                <a:solidFill>
                  <a:srgbClr val="FF0000"/>
                </a:solidFill>
              </a:rPr>
              <a:t>epochs</a:t>
            </a:r>
            <a:r>
              <a:rPr lang="en-US" sz="2000" dirty="0">
                <a:solidFill>
                  <a:srgbClr val="000000"/>
                </a:solidFill>
              </a:rPr>
              <a:t> are the number of iterations the full dataset is used (</a:t>
            </a:r>
            <a:r>
              <a:rPr lang="en-US" sz="2000" dirty="0" err="1">
                <a:solidFill>
                  <a:srgbClr val="000000"/>
                </a:solidFill>
              </a:rPr>
              <a:t>Num_iter</a:t>
            </a:r>
            <a:r>
              <a:rPr lang="en-US" sz="2000" dirty="0">
                <a:solidFill>
                  <a:srgbClr val="000000"/>
                </a:solidFill>
              </a:rPr>
              <a:t> = </a:t>
            </a:r>
            <a:r>
              <a:rPr lang="en-US" sz="2000" dirty="0" err="1">
                <a:solidFill>
                  <a:srgbClr val="000000"/>
                </a:solidFill>
              </a:rPr>
              <a:t>Num_batches</a:t>
            </a:r>
            <a:r>
              <a:rPr lang="en-US" sz="2000" dirty="0">
                <a:solidFill>
                  <a:srgbClr val="000000"/>
                </a:solidFill>
              </a:rPr>
              <a:t>*</a:t>
            </a:r>
            <a:r>
              <a:rPr lang="en-US" sz="2000" dirty="0" err="1">
                <a:solidFill>
                  <a:srgbClr val="000000"/>
                </a:solidFill>
              </a:rPr>
              <a:t>Num_epochs</a:t>
            </a:r>
            <a:r>
              <a:rPr lang="en-US" sz="2000" dirty="0">
                <a:solidFill>
                  <a:srgbClr val="000000"/>
                </a:solidFill>
              </a:rPr>
              <a:t>)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Example</a:t>
            </a:r>
          </a:p>
          <a:p>
            <a:pPr marL="1828800" lvl="3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N = 100,000,000</a:t>
            </a:r>
          </a:p>
          <a:p>
            <a:pPr marL="1828800" lvl="3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Batch size = 1000</a:t>
            </a:r>
          </a:p>
          <a:p>
            <a:pPr marL="1828800" lvl="3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1 Epoch = 100,000 iterations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95592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Fitting Neural Networks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86600" y="1876232"/>
            <a:ext cx="728186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</a:rPr>
              <a:t>Issues w/Model Fitting via </a:t>
            </a:r>
            <a:r>
              <a:rPr lang="en-US" sz="2000" dirty="0">
                <a:solidFill>
                  <a:srgbClr val="FF0000"/>
                </a:solidFill>
              </a:rPr>
              <a:t>back-propagation</a:t>
            </a:r>
            <a:r>
              <a:rPr lang="en-US" sz="2000" dirty="0">
                <a:solidFill>
                  <a:srgbClr val="000000"/>
                </a:solidFill>
              </a:rPr>
              <a:t>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>
                <a:solidFill>
                  <a:srgbClr val="000000"/>
                </a:solidFill>
              </a:rPr>
              <a:t>Even w/penalty they can still overfit.  Some solutions are: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Only run a few iterations of the back-propagation algorithm so you are close to minimization but not quite there. 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Take small steps in backpropagation algorithm (small </a:t>
            </a:r>
            <a:r>
              <a:rPr lang="en-US" sz="2000" dirty="0">
                <a:solidFill>
                  <a:srgbClr val="FF0000"/>
                </a:solidFill>
              </a:rPr>
              <a:t>learning rate</a:t>
            </a:r>
            <a:r>
              <a:rPr lang="en-US" sz="2000" dirty="0">
                <a:solidFill>
                  <a:srgbClr val="000000"/>
                </a:solidFill>
              </a:rPr>
              <a:t>).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57875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Fitting Neural Networks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86600" y="1876232"/>
            <a:ext cx="728186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Tuning</a:t>
            </a:r>
            <a:r>
              <a:rPr lang="en-US" sz="2000" dirty="0">
                <a:solidFill>
                  <a:srgbClr val="000000"/>
                </a:solidFill>
              </a:rPr>
              <a:t>:  Neural Networks can easily overfit the data causing terrible predictions - tuning takes skill.  To tune do the following: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>
                <a:solidFill>
                  <a:srgbClr val="000000"/>
                </a:solidFill>
              </a:rPr>
              <a:t>Center/scale the data via z-score or [-1,1] or </a:t>
            </a:r>
            <a:r>
              <a:rPr lang="en-US" sz="2000" dirty="0">
                <a:solidFill>
                  <a:srgbClr val="FF0000"/>
                </a:solidFill>
              </a:rPr>
              <a:t>[0,1] </a:t>
            </a:r>
            <a:r>
              <a:rPr lang="en-US" sz="2000" dirty="0">
                <a:solidFill>
                  <a:srgbClr val="000000"/>
                </a:solidFill>
              </a:rPr>
              <a:t>(including the response if quantitative)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/>
              <a:t>Tune the number of hidden variables (M) to cross-validated data.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/>
              <a:t>If needed, add more layers (deep learning) but still cross-validate:</a:t>
            </a:r>
          </a:p>
          <a:p>
            <a:pPr marL="914400" lvl="1" indent="-457200">
              <a:buFont typeface="+mj-lt"/>
              <a:buAutoNum type="arabicPeriod"/>
            </a:pPr>
            <a:endParaRPr lang="en-US" sz="2000" dirty="0"/>
          </a:p>
          <a:p>
            <a:pPr marL="914400" lvl="1" indent="-457200">
              <a:buFont typeface="+mj-lt"/>
              <a:buAutoNum type="arabicPeriod"/>
            </a:pPr>
            <a:endParaRPr lang="en-US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7E4418-FC7D-DF4C-A61D-ABDDBA6153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6258" y="4246814"/>
            <a:ext cx="3531268" cy="23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527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Fitting Neural Networks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86600" y="1876232"/>
            <a:ext cx="7281862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Tuning</a:t>
            </a:r>
            <a:r>
              <a:rPr lang="en-US" sz="2000" dirty="0">
                <a:solidFill>
                  <a:srgbClr val="000000"/>
                </a:solidFill>
              </a:rPr>
              <a:t>:  Neural Networks can easily overfit the data causing terrible predictions – tuning </a:t>
            </a:r>
            <a:r>
              <a:rPr lang="en-US" sz="2000">
                <a:solidFill>
                  <a:srgbClr val="000000"/>
                </a:solidFill>
              </a:rPr>
              <a:t>takes skill.  </a:t>
            </a:r>
            <a:r>
              <a:rPr lang="en-US" sz="2000" dirty="0">
                <a:solidFill>
                  <a:srgbClr val="000000"/>
                </a:solidFill>
              </a:rPr>
              <a:t>To tune do the following: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>
                <a:solidFill>
                  <a:srgbClr val="000000"/>
                </a:solidFill>
              </a:rPr>
              <a:t>Center/scale the data via z-score or [-1,1] or </a:t>
            </a:r>
            <a:r>
              <a:rPr lang="en-US" sz="2000" dirty="0">
                <a:solidFill>
                  <a:srgbClr val="FF0000"/>
                </a:solidFill>
              </a:rPr>
              <a:t>[0,1] </a:t>
            </a:r>
            <a:r>
              <a:rPr lang="en-US" sz="2000" dirty="0">
                <a:solidFill>
                  <a:srgbClr val="000000"/>
                </a:solidFill>
              </a:rPr>
              <a:t>(including the response if quantitative)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/>
              <a:t>Tune the number of hidden variables (M) to cross-validated data.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/>
              <a:t>If needed, add more layers (deep learning) but still cross-validate.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/>
              <a:t>Minimization problem is non-convex so easily gets stuck in local modes. So, run optimization from many starting values.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/>
              <a:t>Tune: epochs, batch size, learning rate, etc.</a:t>
            </a:r>
          </a:p>
          <a:p>
            <a:pPr marL="914400" lvl="1" indent="-457200">
              <a:buFont typeface="+mj-lt"/>
              <a:buAutoNum type="arabicPeriod"/>
            </a:pPr>
            <a:endParaRPr lang="en-US" sz="2000" dirty="0"/>
          </a:p>
          <a:p>
            <a:pPr marL="914400" lvl="1" indent="-457200">
              <a:buFont typeface="+mj-lt"/>
              <a:buAutoNum type="arabicPeriod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948823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Fitting Neural Networks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86600" y="1876232"/>
            <a:ext cx="72818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Neural Network Playground:</a:t>
            </a:r>
            <a:r>
              <a:rPr lang="en-US" sz="2000" dirty="0"/>
              <a:t> </a:t>
            </a:r>
            <a:r>
              <a:rPr lang="en-US" sz="2000" dirty="0" err="1"/>
              <a:t>playground.tensorflow.org</a:t>
            </a:r>
            <a:endParaRPr lang="en-US" sz="2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03497E7-7206-F647-815D-192582F6A9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580" y="2276342"/>
            <a:ext cx="7666426" cy="4086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4083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Fitting Neural Networks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86600" y="1876232"/>
            <a:ext cx="728186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Code: </a:t>
            </a:r>
            <a:r>
              <a:rPr lang="en-US" sz="2000" dirty="0"/>
              <a:t>R’s *own* implementations of neural nets (e.g. the </a:t>
            </a:r>
            <a:r>
              <a:rPr lang="en-US" sz="2000" dirty="0" err="1">
                <a:latin typeface="American Typewriter" panose="02090604020004020304" pitchFamily="18" charset="77"/>
              </a:rPr>
              <a:t>neuralnet</a:t>
            </a:r>
            <a:r>
              <a:rPr lang="en-US" sz="2000" dirty="0"/>
              <a:t> library) are not great.  The </a:t>
            </a:r>
            <a:r>
              <a:rPr lang="en-US" sz="2000" dirty="0">
                <a:latin typeface="American Typewriter" panose="02090604020004020304" pitchFamily="18" charset="77"/>
              </a:rPr>
              <a:t>caret, </a:t>
            </a:r>
            <a:r>
              <a:rPr lang="en-US" sz="2000" dirty="0" err="1">
                <a:latin typeface="American Typewriter" panose="02090604020004020304" pitchFamily="18" charset="77"/>
              </a:rPr>
              <a:t>keras</a:t>
            </a:r>
            <a:r>
              <a:rPr lang="en-US" sz="2000" dirty="0">
                <a:latin typeface="American Typewriter" panose="02090604020004020304" pitchFamily="18" charset="77"/>
              </a:rPr>
              <a:t>, or </a:t>
            </a:r>
            <a:r>
              <a:rPr lang="en-US" sz="2000" dirty="0" err="1">
                <a:latin typeface="American Typewriter" panose="02090604020004020304" pitchFamily="18" charset="77"/>
              </a:rPr>
              <a:t>Rtorch</a:t>
            </a:r>
            <a:r>
              <a:rPr lang="en-US" sz="2000" dirty="0"/>
              <a:t> packages have different implementations.  Note </a:t>
            </a:r>
            <a:r>
              <a:rPr lang="en-US" sz="2000" dirty="0" err="1"/>
              <a:t>keras</a:t>
            </a:r>
            <a:r>
              <a:rPr lang="en-US" sz="2000" dirty="0"/>
              <a:t> and </a:t>
            </a:r>
            <a:r>
              <a:rPr lang="en-US" sz="2000" dirty="0" err="1"/>
              <a:t>Rtorch</a:t>
            </a:r>
            <a:r>
              <a:rPr lang="en-US" sz="2000" dirty="0"/>
              <a:t> call python code for you.  Look at any of the following online tutorials: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hlinkClick r:id="rId2"/>
              </a:rPr>
              <a:t>https://keras.rstudio.com/</a:t>
            </a:r>
            <a:endParaRPr lang="en-US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hlinkClick r:id="rId3"/>
              </a:rPr>
              <a:t>https://www.datacamp.com/community/tutorials/keras-r-deep-learning</a:t>
            </a:r>
            <a:endParaRPr lang="en-US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 err="1"/>
              <a:t>torch.mlverse.org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2100389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2955552-CB21-D642-AADE-B45CA855BC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352" y="1045923"/>
            <a:ext cx="8214746" cy="4509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8813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Letter Data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00112" y="1962788"/>
            <a:ext cx="734536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What are the challenges with the Letters data?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00112" y="2367294"/>
            <a:ext cx="734536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lvl="1" indent="-457200">
              <a:buFont typeface="+mj-lt"/>
              <a:buAutoNum type="arabicPeriod"/>
            </a:pPr>
            <a:r>
              <a:rPr lang="en-US" sz="2200" dirty="0"/>
              <a:t>Multiple-category response.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200" dirty="0"/>
              <a:t>Hard to assess relationship between covariates and responses.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900111" y="3672702"/>
            <a:ext cx="7960109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 Possible Approaches: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200" dirty="0"/>
              <a:t>Logistic Regression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200" dirty="0"/>
              <a:t>Discriminant Analysis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200" dirty="0"/>
              <a:t>K-Nearest Neighbors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200" dirty="0"/>
              <a:t>Support Vector Machines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200" dirty="0"/>
              <a:t>Neural Networks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200" dirty="0">
                <a:solidFill>
                  <a:srgbClr val="FF0000"/>
                </a:solidFill>
              </a:rPr>
              <a:t>Classification Tree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200" dirty="0">
                <a:solidFill>
                  <a:srgbClr val="FF0000"/>
                </a:solidFill>
              </a:rPr>
              <a:t>Trees: Bagging, Random Forests, Boosting, BART</a:t>
            </a:r>
          </a:p>
        </p:txBody>
      </p:sp>
    </p:spTree>
    <p:extLst>
      <p:ext uri="{BB962C8B-B14F-4D97-AF65-F5344CB8AC3E}">
        <p14:creationId xmlns:p14="http://schemas.microsoft.com/office/powerpoint/2010/main" val="2053795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FA87B-B93F-FBD6-5382-8DC536F3D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idea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9051168-A10B-9EB6-905F-3FF811F4B1A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(x) for each class k=1,…,K</a:t>
                </a:r>
              </a:p>
              <a:p>
                <a:r>
                  <a:rPr lang="en-US" dirty="0"/>
                  <a:t>Probability for a class is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nary>
                          <m:naryPr>
                            <m:chr m:val="∑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nary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9051168-A10B-9EB6-905F-3FF811F4B1A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9" t="-12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559280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Logistic Regression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73597" y="1962788"/>
            <a:ext cx="351811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Logistic Regression Model:</a:t>
            </a:r>
          </a:p>
        </p:txBody>
      </p:sp>
      <p:pic>
        <p:nvPicPr>
          <p:cNvPr id="15" name="Picture 14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229" y="2633891"/>
            <a:ext cx="3644900" cy="1968500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4502830" y="1962788"/>
            <a:ext cx="3963380" cy="4644836"/>
            <a:chOff x="4502830" y="1962788"/>
            <a:chExt cx="3963380" cy="4644836"/>
          </a:xfrm>
        </p:grpSpPr>
        <p:sp>
          <p:nvSpPr>
            <p:cNvPr id="16" name="TextBox 15"/>
            <p:cNvSpPr txBox="1"/>
            <p:nvPr/>
          </p:nvSpPr>
          <p:spPr>
            <a:xfrm>
              <a:off x="5159595" y="1962788"/>
              <a:ext cx="292284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dirty="0"/>
                <a:t>Multinomial Logistic:</a:t>
              </a:r>
            </a:p>
          </p:txBody>
        </p:sp>
        <p:pic>
          <p:nvPicPr>
            <p:cNvPr id="4" name="Picture 3" descr="latex-image-1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2830" y="2352404"/>
              <a:ext cx="3963380" cy="42552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70613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MN-Logistic Regression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836612" y="1942186"/>
            <a:ext cx="728186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FF0000"/>
                </a:solidFill>
              </a:rPr>
              <a:t>Multinomial Logistic Regression Model:</a:t>
            </a:r>
            <a:endParaRPr lang="en-US" sz="2200" dirty="0"/>
          </a:p>
        </p:txBody>
      </p:sp>
      <p:sp>
        <p:nvSpPr>
          <p:cNvPr id="31" name="TextBox 30"/>
          <p:cNvSpPr txBox="1"/>
          <p:nvPr/>
        </p:nvSpPr>
        <p:spPr>
          <a:xfrm>
            <a:off x="836612" y="5368195"/>
            <a:ext cx="728186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lvl="1" indent="-457200">
              <a:buFont typeface="+mj-lt"/>
              <a:buAutoNum type="arabicPeriod" startAt="3"/>
            </a:pPr>
            <a:r>
              <a:rPr lang="en-US" sz="2200" dirty="0">
                <a:solidFill>
                  <a:srgbClr val="000000"/>
                </a:solidFill>
              </a:rPr>
              <a:t>Draw a picture.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836612" y="3459212"/>
            <a:ext cx="728186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000000"/>
                </a:solidFill>
              </a:rPr>
              <a:t>How do we interpret </a:t>
            </a:r>
          </a:p>
        </p:txBody>
      </p:sp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8050" y="2501507"/>
            <a:ext cx="2247900" cy="685800"/>
          </a:xfrm>
          <a:prstGeom prst="rect">
            <a:avLst/>
          </a:prstGeom>
        </p:spPr>
      </p:pic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4822" y="3578802"/>
            <a:ext cx="520700" cy="292100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836612" y="3890099"/>
            <a:ext cx="7281862" cy="769441"/>
            <a:chOff x="836612" y="3890099"/>
            <a:chExt cx="7281862" cy="769441"/>
          </a:xfrm>
        </p:grpSpPr>
        <p:grpSp>
          <p:nvGrpSpPr>
            <p:cNvPr id="19" name="Group 18"/>
            <p:cNvGrpSpPr/>
            <p:nvPr/>
          </p:nvGrpSpPr>
          <p:grpSpPr>
            <a:xfrm>
              <a:off x="836612" y="3890099"/>
              <a:ext cx="7281862" cy="769441"/>
              <a:chOff x="836612" y="3440086"/>
              <a:chExt cx="7281862" cy="769441"/>
            </a:xfrm>
          </p:grpSpPr>
          <p:sp>
            <p:nvSpPr>
              <p:cNvPr id="17" name="TextBox 16"/>
              <p:cNvSpPr txBox="1"/>
              <p:nvPr/>
            </p:nvSpPr>
            <p:spPr>
              <a:xfrm>
                <a:off x="836612" y="3440086"/>
                <a:ext cx="7281862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914400" lvl="1" indent="-457200">
                  <a:buFont typeface="+mj-lt"/>
                  <a:buAutoNum type="arabicPeriod"/>
                </a:pPr>
                <a:r>
                  <a:rPr lang="en-US" sz="2200" dirty="0">
                    <a:solidFill>
                      <a:srgbClr val="000000"/>
                    </a:solidFill>
                  </a:rPr>
                  <a:t>For every unit increase in     , the log-odds ratio relative to category K increases by     </a:t>
                </a:r>
              </a:p>
            </p:txBody>
          </p:sp>
          <p:pic>
            <p:nvPicPr>
              <p:cNvPr id="7" name="Picture 6" descr="latex-image-1.pdf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24076" y="3623074"/>
                <a:ext cx="241300" cy="215900"/>
              </a:xfrm>
              <a:prstGeom prst="rect">
                <a:avLst/>
              </a:prstGeom>
            </p:spPr>
          </p:pic>
        </p:grpSp>
        <p:pic>
          <p:nvPicPr>
            <p:cNvPr id="10" name="Picture 9" descr="latex-image-1.pd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26139" y="4340980"/>
              <a:ext cx="457200" cy="292100"/>
            </a:xfrm>
            <a:prstGeom prst="rect">
              <a:avLst/>
            </a:prstGeom>
          </p:spPr>
        </p:pic>
      </p:grpSp>
      <p:grpSp>
        <p:nvGrpSpPr>
          <p:cNvPr id="4" name="Group 3"/>
          <p:cNvGrpSpPr/>
          <p:nvPr/>
        </p:nvGrpSpPr>
        <p:grpSpPr>
          <a:xfrm>
            <a:off x="836612" y="4598754"/>
            <a:ext cx="7281862" cy="769441"/>
            <a:chOff x="836612" y="4598754"/>
            <a:chExt cx="7281862" cy="769441"/>
          </a:xfrm>
        </p:grpSpPr>
        <p:grpSp>
          <p:nvGrpSpPr>
            <p:cNvPr id="20" name="Group 19"/>
            <p:cNvGrpSpPr/>
            <p:nvPr/>
          </p:nvGrpSpPr>
          <p:grpSpPr>
            <a:xfrm>
              <a:off x="836612" y="4598754"/>
              <a:ext cx="7281862" cy="769441"/>
              <a:chOff x="836612" y="4148741"/>
              <a:chExt cx="7281862" cy="769441"/>
            </a:xfrm>
          </p:grpSpPr>
          <p:sp>
            <p:nvSpPr>
              <p:cNvPr id="27" name="TextBox 26"/>
              <p:cNvSpPr txBox="1"/>
              <p:nvPr/>
            </p:nvSpPr>
            <p:spPr>
              <a:xfrm>
                <a:off x="836612" y="4148741"/>
                <a:ext cx="7281862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914400" lvl="1" indent="-457200">
                  <a:buFont typeface="+mj-lt"/>
                  <a:buAutoNum type="arabicPeriod" startAt="2"/>
                </a:pPr>
                <a:r>
                  <a:rPr lang="en-US" sz="2200" dirty="0">
                    <a:solidFill>
                      <a:srgbClr val="000000"/>
                    </a:solidFill>
                  </a:rPr>
                  <a:t>Just interpret the sign:  If              , then       increases as      increases. </a:t>
                </a:r>
              </a:p>
            </p:txBody>
          </p:sp>
          <p:pic>
            <p:nvPicPr>
              <p:cNvPr id="14" name="Picture 13" descr="latex-image-1.pdf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27400" y="4640246"/>
                <a:ext cx="241300" cy="215900"/>
              </a:xfrm>
              <a:prstGeom prst="rect">
                <a:avLst/>
              </a:prstGeom>
            </p:spPr>
          </p:pic>
        </p:grpSp>
        <p:pic>
          <p:nvPicPr>
            <p:cNvPr id="11" name="Picture 10" descr="latex-image-1.pdf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84392" y="4722518"/>
              <a:ext cx="901700" cy="292100"/>
            </a:xfrm>
            <a:prstGeom prst="rect">
              <a:avLst/>
            </a:prstGeom>
          </p:spPr>
        </p:pic>
        <p:pic>
          <p:nvPicPr>
            <p:cNvPr id="13" name="Picture 12" descr="latex-image-1.pdf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35252" y="4786548"/>
              <a:ext cx="342900" cy="1905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29598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MN-Logistic Regression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836612" y="2033492"/>
            <a:ext cx="728186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000000"/>
                </a:solidFill>
              </a:rPr>
              <a:t>How do we estimate </a:t>
            </a:r>
          </a:p>
        </p:txBody>
      </p:sp>
      <p:pic>
        <p:nvPicPr>
          <p:cNvPr id="3" name="Picture 2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6097" y="2149057"/>
            <a:ext cx="1752600" cy="27940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836612" y="2571131"/>
            <a:ext cx="728186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000000"/>
                </a:solidFill>
              </a:rPr>
              <a:t>Maximum likelihood – remember that we assumed the multinomial distribution.</a:t>
            </a:r>
          </a:p>
          <a:p>
            <a:r>
              <a:rPr lang="en-US" sz="2200" dirty="0">
                <a:solidFill>
                  <a:srgbClr val="000000"/>
                </a:solidFill>
              </a:rPr>
              <a:t>	</a:t>
            </a:r>
            <a:r>
              <a:rPr lang="en-US" sz="2200" dirty="0">
                <a:solidFill>
                  <a:srgbClr val="000000"/>
                </a:solidFill>
                <a:latin typeface="American Typewriter"/>
                <a:cs typeface="American Typewriter"/>
              </a:rPr>
              <a:t>library(</a:t>
            </a:r>
            <a:r>
              <a:rPr lang="en-US" sz="2200" dirty="0" err="1">
                <a:solidFill>
                  <a:srgbClr val="000000"/>
                </a:solidFill>
                <a:latin typeface="American Typewriter"/>
                <a:cs typeface="American Typewriter"/>
              </a:rPr>
              <a:t>nnet</a:t>
            </a:r>
            <a:r>
              <a:rPr lang="en-US" sz="2200" dirty="0">
                <a:solidFill>
                  <a:srgbClr val="000000"/>
                </a:solidFill>
                <a:latin typeface="American Typewriter"/>
                <a:cs typeface="American Typewriter"/>
              </a:rPr>
              <a:t>); </a:t>
            </a:r>
            <a:r>
              <a:rPr lang="en-US" sz="2200" dirty="0" err="1">
                <a:solidFill>
                  <a:srgbClr val="000000"/>
                </a:solidFill>
                <a:latin typeface="American Typewriter"/>
                <a:cs typeface="American Typewriter"/>
              </a:rPr>
              <a:t>multinom</a:t>
            </a:r>
            <a:r>
              <a:rPr lang="en-US" sz="2200" dirty="0">
                <a:solidFill>
                  <a:srgbClr val="000000"/>
                </a:solidFill>
                <a:latin typeface="American Typewriter"/>
                <a:cs typeface="American Typewriter"/>
              </a:rPr>
              <a:t>()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900112" y="3817917"/>
            <a:ext cx="728186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000000"/>
                </a:solidFill>
              </a:rPr>
              <a:t>How do we get uncertainty measurements (e.g. CIs)?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900112" y="4270335"/>
            <a:ext cx="728186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err="1">
                <a:solidFill>
                  <a:srgbClr val="000000"/>
                </a:solidFill>
              </a:rPr>
              <a:t>Asymptotics</a:t>
            </a:r>
            <a:r>
              <a:rPr lang="en-US" sz="2200" dirty="0">
                <a:solidFill>
                  <a:srgbClr val="000000"/>
                </a:solidFill>
              </a:rPr>
              <a:t> or bootstrap.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900112" y="4906985"/>
            <a:ext cx="728186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000000"/>
                </a:solidFill>
              </a:rPr>
              <a:t>How do we do prediction?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900112" y="5337872"/>
            <a:ext cx="728186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000000"/>
                </a:solidFill>
              </a:rPr>
              <a:t>Plug in and predict the probabilities.</a:t>
            </a:r>
          </a:p>
        </p:txBody>
      </p:sp>
    </p:spTree>
    <p:extLst>
      <p:ext uri="{BB962C8B-B14F-4D97-AF65-F5344CB8AC3E}">
        <p14:creationId xmlns:p14="http://schemas.microsoft.com/office/powerpoint/2010/main" val="1252203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5" grpId="0"/>
      <p:bldP spid="26" grpId="0"/>
      <p:bldP spid="28" grpId="0"/>
      <p:bldP spid="2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Discriminant Analysis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836612" y="1899436"/>
            <a:ext cx="728186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FF0000"/>
                </a:solidFill>
              </a:rPr>
              <a:t>Bayes Theorem for Classification (Revisited):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836612" y="2371963"/>
            <a:ext cx="7408862" cy="1673693"/>
            <a:chOff x="836612" y="2371963"/>
            <a:chExt cx="7408862" cy="1673693"/>
          </a:xfrm>
        </p:grpSpPr>
        <p:grpSp>
          <p:nvGrpSpPr>
            <p:cNvPr id="9" name="Group 8"/>
            <p:cNvGrpSpPr/>
            <p:nvPr/>
          </p:nvGrpSpPr>
          <p:grpSpPr>
            <a:xfrm>
              <a:off x="836612" y="2371963"/>
              <a:ext cx="7408862" cy="769441"/>
              <a:chOff x="836612" y="2382648"/>
              <a:chExt cx="7408862" cy="769441"/>
            </a:xfrm>
          </p:grpSpPr>
          <p:sp>
            <p:nvSpPr>
              <p:cNvPr id="13" name="TextBox 12"/>
              <p:cNvSpPr txBox="1"/>
              <p:nvPr/>
            </p:nvSpPr>
            <p:spPr>
              <a:xfrm>
                <a:off x="836612" y="2382648"/>
                <a:ext cx="7408862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dirty="0">
                    <a:solidFill>
                      <a:srgbClr val="000000"/>
                    </a:solidFill>
                  </a:rPr>
                  <a:t>Recall in DA: Assume     is random and factor the joint distribution</a:t>
                </a:r>
              </a:p>
            </p:txBody>
          </p:sp>
          <p:pic>
            <p:nvPicPr>
              <p:cNvPr id="5" name="Picture 4" descr="latex-image-1.pdf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95132" y="2508954"/>
                <a:ext cx="228600" cy="203200"/>
              </a:xfrm>
              <a:prstGeom prst="rect">
                <a:avLst/>
              </a:prstGeom>
            </p:spPr>
          </p:pic>
          <p:pic>
            <p:nvPicPr>
              <p:cNvPr id="7" name="Picture 6" descr="latex-image-1.pdf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96071" y="2803172"/>
                <a:ext cx="2336800" cy="292100"/>
              </a:xfrm>
              <a:prstGeom prst="rect">
                <a:avLst/>
              </a:prstGeom>
            </p:spPr>
          </p:pic>
        </p:grpSp>
        <p:pic>
          <p:nvPicPr>
            <p:cNvPr id="3" name="Picture 2" descr="latex-image-1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32681" y="3283656"/>
              <a:ext cx="5638800" cy="762000"/>
            </a:xfrm>
            <a:prstGeom prst="rect">
              <a:avLst/>
            </a:prstGeom>
          </p:spPr>
        </p:pic>
      </p:grpSp>
      <p:grpSp>
        <p:nvGrpSpPr>
          <p:cNvPr id="4" name="Group 3"/>
          <p:cNvGrpSpPr/>
          <p:nvPr/>
        </p:nvGrpSpPr>
        <p:grpSpPr>
          <a:xfrm>
            <a:off x="900112" y="4510601"/>
            <a:ext cx="7408862" cy="1186962"/>
            <a:chOff x="900112" y="4510601"/>
            <a:chExt cx="7408862" cy="1186962"/>
          </a:xfrm>
        </p:grpSpPr>
        <p:sp>
          <p:nvSpPr>
            <p:cNvPr id="10" name="TextBox 9"/>
            <p:cNvSpPr txBox="1"/>
            <p:nvPr/>
          </p:nvSpPr>
          <p:spPr>
            <a:xfrm>
              <a:off x="900112" y="4510601"/>
              <a:ext cx="740886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dirty="0">
                  <a:solidFill>
                    <a:srgbClr val="000000"/>
                  </a:solidFill>
                </a:rPr>
                <a:t>Using Bayes Theorem:</a:t>
              </a:r>
            </a:p>
          </p:txBody>
        </p:sp>
        <p:pic>
          <p:nvPicPr>
            <p:cNvPr id="11" name="Picture 10" descr="latex-image-1.pd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58976" y="5405463"/>
              <a:ext cx="1638300" cy="292100"/>
            </a:xfrm>
            <a:prstGeom prst="rect">
              <a:avLst/>
            </a:prstGeom>
          </p:spPr>
        </p:pic>
      </p:grpSp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1884" y="5222087"/>
            <a:ext cx="3530600" cy="77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149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apital">
  <a:themeElements>
    <a:clrScheme name="Capital">
      <a:dk1>
        <a:srgbClr val="000000"/>
      </a:dk1>
      <a:lt1>
        <a:srgbClr val="FFFFFF"/>
      </a:lt1>
      <a:dk2>
        <a:srgbClr val="6F6D5D"/>
      </a:dk2>
      <a:lt2>
        <a:srgbClr val="7C8F97"/>
      </a:lt2>
      <a:accent1>
        <a:srgbClr val="4B5A60"/>
      </a:accent1>
      <a:accent2>
        <a:srgbClr val="9C5238"/>
      </a:accent2>
      <a:accent3>
        <a:srgbClr val="504539"/>
      </a:accent3>
      <a:accent4>
        <a:srgbClr val="C1AD79"/>
      </a:accent4>
      <a:accent5>
        <a:srgbClr val="667559"/>
      </a:accent5>
      <a:accent6>
        <a:srgbClr val="BAD6AD"/>
      </a:accent6>
      <a:hlink>
        <a:srgbClr val="524A82"/>
      </a:hlink>
      <a:folHlink>
        <a:srgbClr val="8F9954"/>
      </a:folHlink>
    </a:clrScheme>
    <a:fontScheme name="Capital">
      <a:majorFont>
        <a:latin typeface="Calisto MT"/>
        <a:ea typeface=""/>
        <a:cs typeface=""/>
        <a:font script="Jpan" typeface="ＭＳ 明朝"/>
      </a:majorFont>
      <a:minorFont>
        <a:latin typeface="Calisto MT"/>
        <a:ea typeface=""/>
        <a:cs typeface=""/>
        <a:font script="Jpan" typeface="ＭＳ 明朝"/>
      </a:minorFont>
    </a:fontScheme>
    <a:fmtScheme name="Capital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atMod val="150000"/>
                <a:lumMod val="50000"/>
              </a:schemeClr>
              <a:schemeClr val="phClr">
                <a:satMod val="300000"/>
                <a:lumMod val="125000"/>
              </a:schemeClr>
            </a:duotone>
          </a:blip>
          <a:tile tx="0" ty="0" sx="100000" sy="100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satMod val="135000"/>
                <a:lumMod val="80000"/>
              </a:schemeClr>
              <a:schemeClr val="phClr">
                <a:satMod val="250000"/>
                <a:lumMod val="150000"/>
              </a:schemeClr>
            </a:duotone>
          </a:blip>
          <a:stretch/>
        </a:blip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31750" cap="flat" cmpd="sng" algn="ctr">
          <a:solidFill>
            <a:schemeClr val="phClr">
              <a:shade val="90000"/>
            </a:schemeClr>
          </a:solidFill>
          <a:prstDash val="solid"/>
        </a:ln>
        <a:ln w="44450" cap="flat" cmpd="sng" algn="ctr">
          <a:solidFill>
            <a:schemeClr val="phClr">
              <a:shade val="85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sx="101000" sy="101000" algn="ctr" rotWithShape="0">
              <a:srgbClr val="000000">
                <a:alpha val="40000"/>
              </a:srgbClr>
            </a:outerShdw>
          </a:effectLst>
          <a:scene3d>
            <a:camera prst="perspectiveFront" fov="3000000"/>
            <a:lightRig rig="threePt" dir="tl"/>
          </a:scene3d>
          <a:sp3d>
            <a:bevelT w="0" h="0"/>
          </a:sp3d>
        </a:effectStyle>
        <a:effectStyle>
          <a:effectLst>
            <a:innerShdw blurRad="190500">
              <a:srgbClr val="000000">
                <a:alpha val="50000"/>
              </a:srgbClr>
            </a:innerShdw>
          </a:effectLst>
          <a:scene3d>
            <a:camera prst="perspectiveFront" fov="4800000"/>
            <a:lightRig rig="twoPt" dir="t">
              <a:rot lat="0" lon="0" rev="4800000"/>
            </a:lightRig>
          </a:scene3d>
          <a:sp3d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blipFill rotWithShape="1">
          <a:blip xmlns:r="http://schemas.openxmlformats.org/officeDocument/2006/relationships" r:embed="rId3">
            <a:duotone>
              <a:schemeClr val="phClr">
                <a:satMod val="150000"/>
                <a:lumMod val="50000"/>
              </a:schemeClr>
              <a:schemeClr val="phClr">
                <a:satMod val="400000"/>
                <a:lumMod val="160000"/>
              </a:schemeClr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Capital.thmx</Template>
  <TotalTime>7992</TotalTime>
  <Words>1089</Words>
  <Application>Microsoft Macintosh PowerPoint</Application>
  <PresentationFormat>On-screen Show (4:3)</PresentationFormat>
  <Paragraphs>147</Paragraphs>
  <Slides>29</Slides>
  <Notes>1</Notes>
  <HiddenSlides>2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7" baseType="lpstr">
      <vt:lpstr>Brush Script MT</vt:lpstr>
      <vt:lpstr>American Typewriter</vt:lpstr>
      <vt:lpstr>Arial</vt:lpstr>
      <vt:lpstr>Calibri</vt:lpstr>
      <vt:lpstr>Calisto MT</vt:lpstr>
      <vt:lpstr>Cambria Math</vt:lpstr>
      <vt:lpstr>Wingdings</vt:lpstr>
      <vt:lpstr>Capital</vt:lpstr>
      <vt:lpstr>Classification Approaches for the Letter Recognition Analysis</vt:lpstr>
      <vt:lpstr>Letter Data</vt:lpstr>
      <vt:lpstr>PowerPoint Presentation</vt:lpstr>
      <vt:lpstr>Letter Data</vt:lpstr>
      <vt:lpstr>Big idea</vt:lpstr>
      <vt:lpstr>Logistic Regression</vt:lpstr>
      <vt:lpstr>MN-Logistic Regression</vt:lpstr>
      <vt:lpstr>MN-Logistic Regression</vt:lpstr>
      <vt:lpstr>Discriminant Analysis</vt:lpstr>
      <vt:lpstr>Discriminant Analysis</vt:lpstr>
      <vt:lpstr>Naïve Bayes</vt:lpstr>
      <vt:lpstr>Discriminant Analysis</vt:lpstr>
      <vt:lpstr>K-Nearest Neighbors</vt:lpstr>
      <vt:lpstr>Support Vector Machines</vt:lpstr>
      <vt:lpstr>Classification and Regression Trees - CART</vt:lpstr>
      <vt:lpstr>Tree Ensembles</vt:lpstr>
      <vt:lpstr>Neural Networks</vt:lpstr>
      <vt:lpstr>Neural Networks</vt:lpstr>
      <vt:lpstr>Neural Networks</vt:lpstr>
      <vt:lpstr>Neural Networks</vt:lpstr>
      <vt:lpstr>Neural Networks Terminology</vt:lpstr>
      <vt:lpstr>Fitting Neural Networks</vt:lpstr>
      <vt:lpstr>Fitting Neural Networks</vt:lpstr>
      <vt:lpstr>Fitting Neural Networks</vt:lpstr>
      <vt:lpstr>Fitting Neural Networks</vt:lpstr>
      <vt:lpstr>Fitting Neural Networks</vt:lpstr>
      <vt:lpstr>Fitting Neural Networks</vt:lpstr>
      <vt:lpstr>Fitting Neural Networks</vt:lpstr>
      <vt:lpstr>Fitting Neural Networks</vt:lpstr>
    </vt:vector>
  </TitlesOfParts>
  <Company>BYU Department of Statistics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Statistical Learning</dc:title>
  <dc:creator>Matt Heaton</dc:creator>
  <cp:lastModifiedBy>Jared Fisher</cp:lastModifiedBy>
  <cp:revision>867</cp:revision>
  <cp:lastPrinted>2020-03-17T19:49:28Z</cp:lastPrinted>
  <dcterms:created xsi:type="dcterms:W3CDTF">2014-01-06T16:08:53Z</dcterms:created>
  <dcterms:modified xsi:type="dcterms:W3CDTF">2024-11-19T01:47:45Z</dcterms:modified>
</cp:coreProperties>
</file>